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2" r:id="rId8"/>
    <p:sldId id="263" r:id="rId9"/>
    <p:sldId id="265" r:id="rId10"/>
    <p:sldId id="266" r:id="rId11"/>
    <p:sldId id="267" r:id="rId12"/>
    <p:sldId id="268" r:id="rId13"/>
    <p:sldId id="269" r:id="rId14"/>
    <p:sldId id="270" r:id="rId15"/>
    <p:sldId id="271" r:id="rId16"/>
    <p:sldId id="272" r:id="rId17"/>
    <p:sldId id="279" r:id="rId18"/>
    <p:sldId id="281" r:id="rId19"/>
    <p:sldId id="273" r:id="rId20"/>
    <p:sldId id="274" r:id="rId21"/>
    <p:sldId id="275" r:id="rId22"/>
    <p:sldId id="276" r:id="rId23"/>
    <p:sldId id="277" r:id="rId24"/>
    <p:sldId id="278" r:id="rId25"/>
    <p:sldId id="282" r:id="rId26"/>
    <p:sldId id="283" r:id="rId27"/>
    <p:sldId id="280"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C07441-F6FF-48C1-B222-F8357CD01477}"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07441-F6FF-48C1-B222-F8357CD01477}"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C07441-F6FF-48C1-B222-F8357CD01477}"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3200" b="1"/>
            </a:lvl1pPr>
            <a:lvl2pPr>
              <a:defRPr sz="2800"/>
            </a:lvl2pPr>
            <a:lvl3pPr>
              <a:defRPr sz="2400" i="1"/>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DC07441-F6FF-48C1-B222-F8357CD01477}"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07441-F6FF-48C1-B222-F8357CD01477}" type="datetimeFigureOut">
              <a:rPr lang="en-US" smtClean="0"/>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D61F7-B34F-4BAA-BC2B-0B85ADE3E37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C07441-F6FF-48C1-B222-F8357CD01477}"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C07441-F6FF-48C1-B222-F8357CD01477}" type="datetimeFigureOut">
              <a:rPr lang="en-US" smtClean="0"/>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D61F7-B34F-4BAA-BC2B-0B85ADE3E37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C07441-F6FF-48C1-B222-F8357CD01477}" type="datetimeFigureOut">
              <a:rPr lang="en-US" smtClean="0"/>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07441-F6FF-48C1-B222-F8357CD01477}" type="datetimeFigureOut">
              <a:rPr lang="en-US" smtClean="0"/>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07441-F6FF-48C1-B222-F8357CD01477}"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D61F7-B34F-4BAA-BC2B-0B85ADE3E37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07441-F6FF-48C1-B222-F8357CD01477}" type="datetimeFigureOut">
              <a:rPr lang="en-US" smtClean="0"/>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D61F7-B34F-4BAA-BC2B-0B85ADE3E3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DC07441-F6FF-48C1-B222-F8357CD01477}" type="datetimeFigureOut">
              <a:rPr lang="en-US" smtClean="0"/>
              <a:t>9/23/2016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EDD61F7-B34F-4BAA-BC2B-0B85ADE3E3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bes.com/sites/feeonlyplanner/2012/06/19/13-financial-risks-you-can-avoid/"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reamstime.com/royalty-free-stock-photos-us-dollar-symbol-image21171068"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reamstime.com/royalty-free-stock-photos-us-dollar-symbol-image21171068"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blogs.cas.suffolk.edu/history182/2013/03/21/question-2-the-great-depression-and-the-new-de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peakoil.com/forums/us-economic-recovery-is-complete-expansion-has-begun-t60712-645.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jeffreywhitlock.blogspot.com/2012/09/unemployment-rate-101.html" TargetMode="External"/><Relationship Id="rId2" Type="http://schemas.openxmlformats.org/officeDocument/2006/relationships/hyperlink" Target="http://www.mysmp.com/personal-finance/unemployment-rate.htm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unmuseum.org/ratte.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pr.org/2011/11/16/142348310/keynes-consuming-ideas-on-economic-intervention"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adanesmit.blogspot.com/2013/04/juan-ramon-rallo-vs-john-maynard-keyn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ailymail.co.uk/debate/article-1167195/The-men-REALLY-saved-world-Bretton-Woods-left-legacy-G20-leaders-dream-of.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www.finance-guides.net/interest_rates/media/interest_rates.jpg" TargetMode="External"/><Relationship Id="rId7" Type="http://schemas.openxmlformats.org/officeDocument/2006/relationships/image" Target="http://www.frazee.k12.mn.us/EL/mediacenter/clipart/government.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http://dustyhiccup.com/images/stockpresidents/Dollar%20Sign.jpg" TargetMode="Externa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http://www.finance-guides.net/interest_rates/media/interest_rates.jpg" TargetMode="External"/><Relationship Id="rId7" Type="http://schemas.openxmlformats.org/officeDocument/2006/relationships/image" Target="http://www.frazee.k12.mn.us/EL/mediacenter/clipart/government.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http://dustyhiccup.com/images/stockpresidents/Dollar%20Sign.jpg" TargetMode="Externa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http://www.finance-guides.net/interest_rates/media/interest_rates.jpg" TargetMode="External"/><Relationship Id="rId7" Type="http://schemas.openxmlformats.org/officeDocument/2006/relationships/image" Target="http://www.frazee.k12.mn.us/EL/mediacenter/clipart/government.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http://dustyhiccup.com/images/stockpresidents/Dollar%20Sign.jpg" TargetMode="Externa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iy7SZMlk1pZHuM&amp;tbnid=t0KGH2nYtmzv6M:&amp;ved=0CAUQjRw&amp;url=http://en.wikipedia.org/wiki/Adam_Smith&amp;ei=64LqUufFC6LcyQGI5oCQBw&amp;bvm=bv.60444564,d.aWc&amp;psig=AFQjCNFDLzo3w6c12ThReoGpFo3L6GEDvQ&amp;ust=1391187037395501"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docid=iy7SZMlk1pZHuM&amp;tbnid=t0KGH2nYtmzv6M:&amp;ved=0CAQQjB0&amp;url=http://en.wikipedia.org/wiki/Adam_Smith&amp;ei=64LqUufFC6LcyQGI5oCQBw&amp;bvm=bv.60444564,d.aWc&amp;psig=AFQjCNFDLzo3w6c12ThReoGpFo3L6GEDvQ&amp;ust=13911870373955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Macroeconomics</a:t>
            </a:r>
            <a:endParaRPr lang="en-US"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753679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Invisible Hand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“Wealth of Nations”, Adam Smith also coined the “The Invisible Hand Theory”. </a:t>
            </a:r>
          </a:p>
          <a:p>
            <a:pPr lvl="1"/>
            <a:r>
              <a:rPr lang="en-US" dirty="0" smtClean="0"/>
              <a:t>This refers to the idea that an “invisible hand” governs supply and demand of goods and services.</a:t>
            </a:r>
          </a:p>
          <a:p>
            <a:pPr lvl="1"/>
            <a:r>
              <a:rPr lang="en-US" dirty="0" smtClean="0"/>
              <a:t>The ‘invisible hand’ is each person making decisions based on their own individual self-interest</a:t>
            </a:r>
            <a:r>
              <a:rPr lang="en-US" dirty="0"/>
              <a:t>.</a:t>
            </a:r>
            <a:r>
              <a:rPr lang="en-US" dirty="0" smtClean="0"/>
              <a:t/>
            </a:r>
            <a:br>
              <a:rPr lang="en-US" dirty="0" smtClean="0"/>
            </a:br>
            <a:endParaRPr lang="en-US" dirty="0" smtClean="0"/>
          </a:p>
          <a:p>
            <a:r>
              <a:rPr lang="en-US" dirty="0" smtClean="0"/>
              <a:t>According to Smith, self interest is more effective in maximizing economic productivity than any government policy. </a:t>
            </a:r>
          </a:p>
          <a:p>
            <a:pPr lvl="1"/>
            <a:r>
              <a:rPr lang="en-US" dirty="0" smtClean="0"/>
              <a:t>Smith believed that the demand of producers to make as much money as possible coupled with the demand of consumers to spend as little as possible would regulate prices and cause them to find an equilibrium. </a:t>
            </a:r>
          </a:p>
          <a:p>
            <a:pPr lvl="1"/>
            <a:r>
              <a:rPr lang="en-US" dirty="0" smtClean="0"/>
              <a:t>Smith believed that if a government decided the price instead of the invisible hand of market forces, that this would result in either a </a:t>
            </a:r>
            <a:br>
              <a:rPr lang="en-US" dirty="0" smtClean="0"/>
            </a:br>
            <a:r>
              <a:rPr lang="en-US" dirty="0" smtClean="0"/>
              <a:t>shortage or surplus of a good or service. </a:t>
            </a:r>
            <a:endParaRPr lang="en-US" dirty="0"/>
          </a:p>
        </p:txBody>
      </p:sp>
    </p:spTree>
    <p:extLst>
      <p:ext uri="{BB962C8B-B14F-4D97-AF65-F5344CB8AC3E}">
        <p14:creationId xmlns:p14="http://schemas.microsoft.com/office/powerpoint/2010/main" val="352137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s-images.forbes.com/feeonlyplanner/files/2012/06/300px-Risk_dice1.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91" r="24042"/>
          <a:stretch/>
        </p:blipFill>
        <p:spPr bwMode="auto">
          <a:xfrm>
            <a:off x="7146019" y="3613667"/>
            <a:ext cx="1674131" cy="31681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Risk vs. Output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Smith also believed that the invisible hand of market forces would encourage a producer to invest in the production of only the most-needed goods or services.</a:t>
            </a:r>
          </a:p>
          <a:p>
            <a:pPr lvl="1"/>
            <a:r>
              <a:rPr lang="en-US" dirty="0" smtClean="0"/>
              <a:t>Put another way, this means that a business person would only invest in the areas in which there is the greatest need for the production of a good or service due to the risk of the potential of losing their own money on ventures that have less likelihood of succeeding. </a:t>
            </a:r>
            <a:br>
              <a:rPr lang="en-US" dirty="0" smtClean="0"/>
            </a:br>
            <a:endParaRPr lang="en-US" dirty="0" smtClean="0"/>
          </a:p>
          <a:p>
            <a:r>
              <a:rPr lang="en-US" dirty="0" smtClean="0"/>
              <a:t>This ensures that only wanted goods or services </a:t>
            </a:r>
            <a:br>
              <a:rPr lang="en-US" dirty="0" smtClean="0"/>
            </a:br>
            <a:r>
              <a:rPr lang="en-US" dirty="0" smtClean="0"/>
              <a:t>are provided and that the most economic output </a:t>
            </a:r>
            <a:br>
              <a:rPr lang="en-US" dirty="0" smtClean="0"/>
            </a:br>
            <a:r>
              <a:rPr lang="en-US" dirty="0" smtClean="0"/>
              <a:t>occurs for the risk of investment. </a:t>
            </a:r>
          </a:p>
          <a:p>
            <a:pPr lvl="1"/>
            <a:r>
              <a:rPr lang="en-US" dirty="0" smtClean="0"/>
              <a:t>If it wasn’t the producer’s own investment at risk, </a:t>
            </a:r>
            <a:br>
              <a:rPr lang="en-US" dirty="0" smtClean="0"/>
            </a:br>
            <a:r>
              <a:rPr lang="en-US" dirty="0" smtClean="0"/>
              <a:t>they wouldn’t  be as concerned if their investment </a:t>
            </a:r>
            <a:br>
              <a:rPr lang="en-US" dirty="0" smtClean="0"/>
            </a:br>
            <a:r>
              <a:rPr lang="en-US" dirty="0" smtClean="0"/>
              <a:t>succeeded because it wouldn’t be their own money </a:t>
            </a:r>
            <a:br>
              <a:rPr lang="en-US" dirty="0" smtClean="0"/>
            </a:br>
            <a:r>
              <a:rPr lang="en-US" dirty="0" smtClean="0"/>
              <a:t>that they are losing. </a:t>
            </a:r>
          </a:p>
        </p:txBody>
      </p:sp>
      <p:sp>
        <p:nvSpPr>
          <p:cNvPr id="4" name="Rectangle 3"/>
          <p:cNvSpPr/>
          <p:nvPr/>
        </p:nvSpPr>
        <p:spPr>
          <a:xfrm>
            <a:off x="7263872" y="6474768"/>
            <a:ext cx="1499128" cy="230832"/>
          </a:xfrm>
          <a:prstGeom prst="rect">
            <a:avLst/>
          </a:prstGeom>
        </p:spPr>
        <p:txBody>
          <a:bodyPr wrap="none">
            <a:spAutoFit/>
          </a:bodyPr>
          <a:lstStyle/>
          <a:p>
            <a:r>
              <a:rPr lang="en-US" sz="900" i="1" dirty="0" smtClean="0">
                <a:hlinkClick r:id="rId3"/>
              </a:rPr>
              <a:t>Source: www.forbes.com</a:t>
            </a:r>
            <a:r>
              <a:rPr lang="en-US" sz="900" i="1" dirty="0"/>
              <a:t> </a:t>
            </a:r>
          </a:p>
        </p:txBody>
      </p:sp>
    </p:spTree>
    <p:extLst>
      <p:ext uri="{BB962C8B-B14F-4D97-AF65-F5344CB8AC3E}">
        <p14:creationId xmlns:p14="http://schemas.microsoft.com/office/powerpoint/2010/main" val="99108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vs. Human Welfare</a:t>
            </a:r>
            <a:endParaRPr lang="en-US" dirty="0"/>
          </a:p>
        </p:txBody>
      </p:sp>
      <p:sp>
        <p:nvSpPr>
          <p:cNvPr id="3" name="Content Placeholder 2"/>
          <p:cNvSpPr>
            <a:spLocks noGrp="1"/>
          </p:cNvSpPr>
          <p:nvPr>
            <p:ph idx="1"/>
          </p:nvPr>
        </p:nvSpPr>
        <p:spPr/>
        <p:txBody>
          <a:bodyPr>
            <a:normAutofit fontScale="70000" lnSpcReduction="20000"/>
          </a:bodyPr>
          <a:lstStyle/>
          <a:p>
            <a:r>
              <a:rPr lang="en-US" dirty="0"/>
              <a:t>According to Smith, the best thing a government could do to help an economy is to do nothing at all. </a:t>
            </a:r>
            <a:endParaRPr lang="en-US" dirty="0" smtClean="0"/>
          </a:p>
          <a:p>
            <a:pPr lvl="1"/>
            <a:r>
              <a:rPr lang="en-US" dirty="0" smtClean="0"/>
              <a:t>Less government interference = maximized economic output.</a:t>
            </a:r>
            <a:br>
              <a:rPr lang="en-US" dirty="0" smtClean="0"/>
            </a:br>
            <a:endParaRPr lang="en-US" dirty="0"/>
          </a:p>
          <a:p>
            <a:r>
              <a:rPr lang="en-US" dirty="0" smtClean="0"/>
              <a:t>Adam Smith’s ideas became the benchmark of economic theory throughout most of the 18</a:t>
            </a:r>
            <a:r>
              <a:rPr lang="en-US" baseline="30000" dirty="0" smtClean="0"/>
              <a:t>th</a:t>
            </a:r>
            <a:r>
              <a:rPr lang="en-US" dirty="0" smtClean="0"/>
              <a:t> and 19</a:t>
            </a:r>
            <a:r>
              <a:rPr lang="en-US" baseline="30000" dirty="0" smtClean="0"/>
              <a:t>th</a:t>
            </a:r>
            <a:r>
              <a:rPr lang="en-US" dirty="0" smtClean="0"/>
              <a:t> century. </a:t>
            </a:r>
          </a:p>
          <a:p>
            <a:pPr lvl="1"/>
            <a:r>
              <a:rPr lang="en-US" dirty="0" smtClean="0"/>
              <a:t>However, by the 1900s, it was clear that some problems were beginning to arise.</a:t>
            </a:r>
          </a:p>
          <a:p>
            <a:pPr lvl="1"/>
            <a:r>
              <a:rPr lang="en-US" dirty="0" smtClean="0"/>
              <a:t>Child labor, excessive hours, unsafe working conditions, and unequal distribution of wealth were widespread throughout the US and the rest of the world.</a:t>
            </a:r>
            <a:br>
              <a:rPr lang="en-US" dirty="0" smtClean="0"/>
            </a:br>
            <a:r>
              <a:rPr lang="en-US" dirty="0" smtClean="0"/>
              <a:t> </a:t>
            </a:r>
          </a:p>
          <a:p>
            <a:r>
              <a:rPr lang="en-US" dirty="0" smtClean="0"/>
              <a:t>While Adam Smith’s ideas ensured </a:t>
            </a:r>
            <a:br>
              <a:rPr lang="en-US" dirty="0" smtClean="0"/>
            </a:br>
            <a:r>
              <a:rPr lang="en-US" dirty="0" smtClean="0"/>
              <a:t>maximum economic productivity, his </a:t>
            </a:r>
            <a:br>
              <a:rPr lang="en-US" dirty="0" smtClean="0"/>
            </a:br>
            <a:r>
              <a:rPr lang="en-US" dirty="0" smtClean="0"/>
              <a:t>ideas did not necessarily result in </a:t>
            </a:r>
            <a:br>
              <a:rPr lang="en-US" dirty="0" smtClean="0"/>
            </a:br>
            <a:r>
              <a:rPr lang="en-US" dirty="0" smtClean="0"/>
              <a:t>maximum well-being of individuals in </a:t>
            </a:r>
            <a:br>
              <a:rPr lang="en-US" dirty="0" smtClean="0"/>
            </a:br>
            <a:r>
              <a:rPr lang="en-US" dirty="0" smtClean="0"/>
              <a:t>that economy. </a:t>
            </a:r>
            <a:endParaRPr lang="en-US" dirty="0"/>
          </a:p>
        </p:txBody>
      </p:sp>
      <p:pic>
        <p:nvPicPr>
          <p:cNvPr id="4" name="Picture 2" descr="http://i1.ytimg.com/vi/ulyVXa-u4wE/maxresdefaul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6937"/>
          <a:stretch/>
        </p:blipFill>
        <p:spPr bwMode="auto">
          <a:xfrm>
            <a:off x="5905500" y="4572000"/>
            <a:ext cx="2819400" cy="2170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38800" y="6627168"/>
            <a:ext cx="3352800" cy="230832"/>
          </a:xfrm>
          <a:prstGeom prst="rect">
            <a:avLst/>
          </a:prstGeom>
        </p:spPr>
        <p:txBody>
          <a:bodyPr wrap="square">
            <a:spAutoFit/>
          </a:bodyPr>
          <a:lstStyle/>
          <a:p>
            <a:r>
              <a:rPr lang="en-US" sz="900" i="1" dirty="0" smtClean="0"/>
              <a:t>Source: http</a:t>
            </a:r>
            <a:r>
              <a:rPr lang="en-US" sz="900" i="1" dirty="0"/>
              <a:t>://i1.ytimg.com/vi/ulyVXa-u4wE/maxresdefault.jpg</a:t>
            </a:r>
          </a:p>
        </p:txBody>
      </p:sp>
    </p:spTree>
    <p:extLst>
      <p:ext uri="{BB962C8B-B14F-4D97-AF65-F5344CB8AC3E}">
        <p14:creationId xmlns:p14="http://schemas.microsoft.com/office/powerpoint/2010/main" val="2356034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oogle.com/url?sa=i&amp;source=images&amp;cd=&amp;docid=tBIYyc-ldcEXvM&amp;tbnid=hRr3Pii5dAMvnM:&amp;ved=0CAUQjBw4Cw&amp;url=http%3A%2F%2Fthumbs.dreamstime.com%2Fz%2Fus-dollar-symbol-21171068.jpg&amp;ei=WIbqUqHCNceEyAH33YDgCg&amp;psig=AFQjCNGtjW5Upo8Uj9nt_v4VUivHDuOVuw&amp;ust=13911879289428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74" r="16243" b="6709"/>
          <a:stretch/>
        </p:blipFill>
        <p:spPr bwMode="auto">
          <a:xfrm>
            <a:off x="7162800" y="3935129"/>
            <a:ext cx="1847850" cy="26942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American Economic Power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Despite the harm that was coming to some groups of Americans, the largely-unbridled businesses of the US in the 1800s and 1900s established the United States as one of the strongest economic superpower in history.  </a:t>
            </a:r>
            <a:br>
              <a:rPr lang="en-US" dirty="0" smtClean="0"/>
            </a:br>
            <a:endParaRPr lang="en-US" dirty="0" smtClean="0"/>
          </a:p>
          <a:p>
            <a:r>
              <a:rPr lang="en-US" dirty="0" smtClean="0"/>
              <a:t>US economic strength and growth resulted from six distinctly-American characteristics: </a:t>
            </a:r>
            <a:br>
              <a:rPr lang="en-US" dirty="0" smtClean="0"/>
            </a:br>
            <a:endParaRPr lang="en-US" dirty="0" smtClean="0"/>
          </a:p>
          <a:p>
            <a:r>
              <a:rPr lang="en-US" dirty="0"/>
              <a:t>1) </a:t>
            </a:r>
            <a:r>
              <a:rPr lang="en-US" i="1" dirty="0"/>
              <a:t>Little or no government intervention </a:t>
            </a:r>
            <a:r>
              <a:rPr lang="en-US" i="1" dirty="0" smtClean="0"/>
              <a:t/>
            </a:r>
            <a:br>
              <a:rPr lang="en-US" i="1" dirty="0" smtClean="0"/>
            </a:br>
            <a:r>
              <a:rPr lang="en-US" i="1" dirty="0" smtClean="0"/>
              <a:t>or </a:t>
            </a:r>
            <a:r>
              <a:rPr lang="en-US" i="1" dirty="0"/>
              <a:t>control</a:t>
            </a:r>
            <a:r>
              <a:rPr lang="en-US" dirty="0"/>
              <a:t> – the government of the </a:t>
            </a:r>
            <a:r>
              <a:rPr lang="en-US" dirty="0" smtClean="0"/>
              <a:t/>
            </a:r>
            <a:br>
              <a:rPr lang="en-US" dirty="0" smtClean="0"/>
            </a:br>
            <a:r>
              <a:rPr lang="en-US" dirty="0" smtClean="0"/>
              <a:t>United </a:t>
            </a:r>
            <a:r>
              <a:rPr lang="en-US" dirty="0"/>
              <a:t>States originally existed only </a:t>
            </a:r>
            <a:r>
              <a:rPr lang="en-US" dirty="0" smtClean="0"/>
              <a:t/>
            </a:r>
            <a:br>
              <a:rPr lang="en-US" dirty="0" smtClean="0"/>
            </a:br>
            <a:r>
              <a:rPr lang="en-US" dirty="0" smtClean="0"/>
              <a:t>to </a:t>
            </a:r>
            <a:r>
              <a:rPr lang="en-US" dirty="0"/>
              <a:t>keep peace and for national defense </a:t>
            </a:r>
            <a:r>
              <a:rPr lang="en-US" dirty="0" smtClean="0"/>
              <a:t/>
            </a:r>
            <a:br>
              <a:rPr lang="en-US" dirty="0" smtClean="0"/>
            </a:br>
            <a:r>
              <a:rPr lang="en-US" dirty="0" smtClean="0"/>
              <a:t>with </a:t>
            </a:r>
            <a:r>
              <a:rPr lang="en-US" dirty="0"/>
              <a:t>few exceptions.  </a:t>
            </a:r>
          </a:p>
          <a:p>
            <a:endParaRPr lang="en-US" dirty="0" smtClean="0"/>
          </a:p>
          <a:p>
            <a:endParaRPr lang="en-US" dirty="0"/>
          </a:p>
        </p:txBody>
      </p:sp>
      <p:sp>
        <p:nvSpPr>
          <p:cNvPr id="4" name="Rectangle 3"/>
          <p:cNvSpPr/>
          <p:nvPr/>
        </p:nvSpPr>
        <p:spPr>
          <a:xfrm>
            <a:off x="7162800" y="6550968"/>
            <a:ext cx="1781257" cy="230832"/>
          </a:xfrm>
          <a:prstGeom prst="rect">
            <a:avLst/>
          </a:prstGeom>
        </p:spPr>
        <p:txBody>
          <a:bodyPr wrap="none">
            <a:spAutoFit/>
          </a:bodyPr>
          <a:lstStyle/>
          <a:p>
            <a:r>
              <a:rPr lang="en-US" sz="900" i="1" dirty="0" smtClean="0">
                <a:hlinkClick r:id="rId3"/>
              </a:rPr>
              <a:t>Source: www.dreamstime.com</a:t>
            </a:r>
            <a:r>
              <a:rPr lang="en-US" sz="900" i="1" dirty="0"/>
              <a:t> </a:t>
            </a:r>
          </a:p>
        </p:txBody>
      </p:sp>
    </p:spTree>
    <p:extLst>
      <p:ext uri="{BB962C8B-B14F-4D97-AF65-F5344CB8AC3E}">
        <p14:creationId xmlns:p14="http://schemas.microsoft.com/office/powerpoint/2010/main" val="335212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oogle.com/url?sa=i&amp;source=images&amp;cd=&amp;docid=tBIYyc-ldcEXvM&amp;tbnid=hRr3Pii5dAMvnM:&amp;ved=0CAUQjBw4Cw&amp;url=http%3A%2F%2Fthumbs.dreamstime.com%2Fz%2Fus-dollar-symbol-21171068.jpg&amp;ei=WIbqUqHCNceEyAH33YDgCg&amp;psig=AFQjCNGtjW5Upo8Uj9nt_v4VUivHDuOVuw&amp;ust=13911879289428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74" r="16243" b="6709"/>
          <a:stretch/>
        </p:blipFill>
        <p:spPr bwMode="auto">
          <a:xfrm>
            <a:off x="7162800" y="3935129"/>
            <a:ext cx="1847850" cy="26942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62800" y="6550968"/>
            <a:ext cx="1781257" cy="230832"/>
          </a:xfrm>
          <a:prstGeom prst="rect">
            <a:avLst/>
          </a:prstGeom>
        </p:spPr>
        <p:txBody>
          <a:bodyPr wrap="none">
            <a:spAutoFit/>
          </a:bodyPr>
          <a:lstStyle/>
          <a:p>
            <a:r>
              <a:rPr lang="en-US" sz="900" i="1" dirty="0" smtClean="0">
                <a:hlinkClick r:id="rId3"/>
              </a:rPr>
              <a:t>Source: www.dreamstime.com</a:t>
            </a:r>
            <a:r>
              <a:rPr lang="en-US" sz="900" i="1" dirty="0"/>
              <a:t> </a:t>
            </a:r>
          </a:p>
        </p:txBody>
      </p:sp>
      <p:sp>
        <p:nvSpPr>
          <p:cNvPr id="2" name="Title 1"/>
          <p:cNvSpPr>
            <a:spLocks noGrp="1"/>
          </p:cNvSpPr>
          <p:nvPr>
            <p:ph type="title"/>
          </p:nvPr>
        </p:nvSpPr>
        <p:spPr/>
        <p:txBody>
          <a:bodyPr/>
          <a:lstStyle/>
          <a:p>
            <a:r>
              <a:rPr lang="en-US" dirty="0"/>
              <a:t>American Economic Power</a:t>
            </a:r>
          </a:p>
        </p:txBody>
      </p:sp>
      <p:sp>
        <p:nvSpPr>
          <p:cNvPr id="3" name="Content Placeholder 2"/>
          <p:cNvSpPr>
            <a:spLocks noGrp="1"/>
          </p:cNvSpPr>
          <p:nvPr>
            <p:ph idx="1"/>
          </p:nvPr>
        </p:nvSpPr>
        <p:spPr/>
        <p:txBody>
          <a:bodyPr>
            <a:normAutofit fontScale="92500" lnSpcReduction="20000"/>
          </a:bodyPr>
          <a:lstStyle/>
          <a:p>
            <a:r>
              <a:rPr lang="en-US" dirty="0"/>
              <a:t>2) </a:t>
            </a:r>
            <a:r>
              <a:rPr lang="en-US" i="1" dirty="0"/>
              <a:t>Freedom of </a:t>
            </a:r>
            <a:r>
              <a:rPr lang="en-US" i="1" dirty="0" smtClean="0"/>
              <a:t>enterprise</a:t>
            </a:r>
            <a:r>
              <a:rPr lang="en-US" dirty="0" smtClean="0"/>
              <a:t>- individuals </a:t>
            </a:r>
            <a:r>
              <a:rPr lang="en-US" dirty="0"/>
              <a:t>control the factors of supply and </a:t>
            </a:r>
            <a:r>
              <a:rPr lang="en-US" dirty="0" smtClean="0"/>
              <a:t>demand</a:t>
            </a:r>
            <a:br>
              <a:rPr lang="en-US" dirty="0" smtClean="0"/>
            </a:br>
            <a:endParaRPr lang="en-US" dirty="0"/>
          </a:p>
          <a:p>
            <a:r>
              <a:rPr lang="en-US" dirty="0"/>
              <a:t>3) </a:t>
            </a:r>
            <a:r>
              <a:rPr lang="en-US" i="1" dirty="0"/>
              <a:t>Freedom of choice and the freedom to fail</a:t>
            </a:r>
            <a:r>
              <a:rPr lang="en-US" dirty="0"/>
              <a:t> – the success or failure of a good or service depend on individuals freely choosing what they want and don’t want</a:t>
            </a:r>
            <a:r>
              <a:rPr lang="en-US" dirty="0" smtClean="0"/>
              <a:t>.</a:t>
            </a:r>
            <a:br>
              <a:rPr lang="en-US" dirty="0" smtClean="0"/>
            </a:br>
            <a:endParaRPr lang="en-US" dirty="0"/>
          </a:p>
          <a:p>
            <a:r>
              <a:rPr lang="en-US" dirty="0"/>
              <a:t>4) </a:t>
            </a:r>
            <a:r>
              <a:rPr lang="en-US" i="1" dirty="0"/>
              <a:t>The right to own property</a:t>
            </a:r>
            <a:r>
              <a:rPr lang="en-US" dirty="0"/>
              <a:t> – you </a:t>
            </a:r>
            <a:r>
              <a:rPr lang="en-US" dirty="0" smtClean="0"/>
              <a:t/>
            </a:r>
            <a:br>
              <a:rPr lang="en-US" dirty="0" smtClean="0"/>
            </a:br>
            <a:r>
              <a:rPr lang="en-US" dirty="0" smtClean="0"/>
              <a:t>are free </a:t>
            </a:r>
            <a:r>
              <a:rPr lang="en-US" dirty="0"/>
              <a:t>to buy whatever you can </a:t>
            </a:r>
            <a:r>
              <a:rPr lang="en-US" dirty="0" smtClean="0"/>
              <a:t/>
            </a:r>
            <a:br>
              <a:rPr lang="en-US" dirty="0" smtClean="0"/>
            </a:br>
            <a:r>
              <a:rPr lang="en-US" dirty="0" smtClean="0"/>
              <a:t>afford </a:t>
            </a:r>
            <a:r>
              <a:rPr lang="en-US" dirty="0"/>
              <a:t>and can control how, when </a:t>
            </a:r>
            <a:r>
              <a:rPr lang="en-US" dirty="0" smtClean="0"/>
              <a:t/>
            </a:r>
            <a:br>
              <a:rPr lang="en-US" dirty="0" smtClean="0"/>
            </a:br>
            <a:r>
              <a:rPr lang="en-US" dirty="0" smtClean="0"/>
              <a:t>and </a:t>
            </a:r>
            <a:r>
              <a:rPr lang="en-US" dirty="0"/>
              <a:t>by whom your property is used</a:t>
            </a:r>
          </a:p>
          <a:p>
            <a:endParaRPr lang="en-US" dirty="0"/>
          </a:p>
        </p:txBody>
      </p:sp>
    </p:spTree>
    <p:extLst>
      <p:ext uri="{BB962C8B-B14F-4D97-AF65-F5344CB8AC3E}">
        <p14:creationId xmlns:p14="http://schemas.microsoft.com/office/powerpoint/2010/main" val="189547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Economic Power</a:t>
            </a:r>
          </a:p>
        </p:txBody>
      </p:sp>
      <p:sp>
        <p:nvSpPr>
          <p:cNvPr id="3" name="Content Placeholder 2"/>
          <p:cNvSpPr>
            <a:spLocks noGrp="1"/>
          </p:cNvSpPr>
          <p:nvPr>
            <p:ph idx="1"/>
          </p:nvPr>
        </p:nvSpPr>
        <p:spPr/>
        <p:txBody>
          <a:bodyPr>
            <a:normAutofit fontScale="77500" lnSpcReduction="20000"/>
          </a:bodyPr>
          <a:lstStyle/>
          <a:p>
            <a:r>
              <a:rPr lang="en-US" dirty="0"/>
              <a:t>5) </a:t>
            </a:r>
            <a:r>
              <a:rPr lang="en-US" i="1" dirty="0"/>
              <a:t>Profit Incentives</a:t>
            </a:r>
            <a:r>
              <a:rPr lang="en-US" dirty="0"/>
              <a:t> – money is spent by businesses with the sole intent to make a profit.  </a:t>
            </a:r>
            <a:endParaRPr lang="en-US" dirty="0" smtClean="0"/>
          </a:p>
          <a:p>
            <a:pPr lvl="1"/>
            <a:r>
              <a:rPr lang="en-US" dirty="0" smtClean="0"/>
              <a:t>Profits </a:t>
            </a:r>
            <a:r>
              <a:rPr lang="en-US" dirty="0"/>
              <a:t>are the sole motivation to spend money to produce goods and </a:t>
            </a:r>
            <a:r>
              <a:rPr lang="en-US" dirty="0" smtClean="0"/>
              <a:t>services</a:t>
            </a:r>
            <a:br>
              <a:rPr lang="en-US" dirty="0" smtClean="0"/>
            </a:br>
            <a:endParaRPr lang="en-US" dirty="0"/>
          </a:p>
          <a:p>
            <a:r>
              <a:rPr lang="en-US" dirty="0"/>
              <a:t>6) </a:t>
            </a:r>
            <a:r>
              <a:rPr lang="en-US" i="1" dirty="0"/>
              <a:t>Competition</a:t>
            </a:r>
            <a:r>
              <a:rPr lang="en-US" dirty="0"/>
              <a:t> – you will get better service at McDonald’s from a teenager working part time than from a college-educated employee of the government at the DMV making much more money.  </a:t>
            </a:r>
            <a:endParaRPr lang="en-US" dirty="0" smtClean="0"/>
          </a:p>
          <a:p>
            <a:pPr lvl="1"/>
            <a:r>
              <a:rPr lang="en-US" dirty="0" smtClean="0"/>
              <a:t>This </a:t>
            </a:r>
            <a:r>
              <a:rPr lang="en-US" dirty="0"/>
              <a:t>is because the teenager is working in a competitive capitalistic environment where if that business does not perform </a:t>
            </a:r>
            <a:r>
              <a:rPr lang="en-US" dirty="0" smtClean="0"/>
              <a:t>at its best, it will </a:t>
            </a:r>
            <a:r>
              <a:rPr lang="en-US" dirty="0"/>
              <a:t>lose money.  </a:t>
            </a:r>
            <a:endParaRPr lang="en-US" dirty="0" smtClean="0"/>
          </a:p>
          <a:p>
            <a:pPr lvl="1"/>
            <a:r>
              <a:rPr lang="en-US" dirty="0" smtClean="0"/>
              <a:t>The </a:t>
            </a:r>
            <a:r>
              <a:rPr lang="en-US" dirty="0"/>
              <a:t>DMV has no competition and no business to lose – if you want a driver’s license, you have to go to the DMV to get </a:t>
            </a:r>
            <a:r>
              <a:rPr lang="en-US" dirty="0" smtClean="0"/>
              <a:t>it no matter how great or terrible their service may be.  </a:t>
            </a:r>
            <a:endParaRPr lang="en-US" dirty="0"/>
          </a:p>
          <a:p>
            <a:endParaRPr lang="en-US" dirty="0"/>
          </a:p>
        </p:txBody>
      </p:sp>
    </p:spTree>
    <p:extLst>
      <p:ext uri="{BB962C8B-B14F-4D97-AF65-F5344CB8AC3E}">
        <p14:creationId xmlns:p14="http://schemas.microsoft.com/office/powerpoint/2010/main" val="351610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Smith</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However, generally-accepted ideas about macroeconomics and the US economy were challenged in 1929 by the Great Depression. </a:t>
            </a:r>
          </a:p>
          <a:p>
            <a:pPr lvl="1"/>
            <a:r>
              <a:rPr lang="en-US" dirty="0" smtClean="0"/>
              <a:t>President Herbert Hoover refused to interfere with the US economy even during the worst economic disaster in history because of Adam Smith’s Invisible Hand Theory. </a:t>
            </a:r>
            <a:br>
              <a:rPr lang="en-US" dirty="0" smtClean="0"/>
            </a:br>
            <a:endParaRPr lang="en-US" dirty="0" smtClean="0"/>
          </a:p>
          <a:p>
            <a:r>
              <a:rPr lang="en-US" dirty="0" smtClean="0"/>
              <a:t>However, as economic </a:t>
            </a:r>
            <a:br>
              <a:rPr lang="en-US" dirty="0" smtClean="0"/>
            </a:br>
            <a:r>
              <a:rPr lang="en-US" dirty="0" smtClean="0"/>
              <a:t>conditions continued to </a:t>
            </a:r>
            <a:br>
              <a:rPr lang="en-US" dirty="0" smtClean="0"/>
            </a:br>
            <a:r>
              <a:rPr lang="en-US" dirty="0" smtClean="0"/>
              <a:t>worsen world-wide, more </a:t>
            </a:r>
            <a:br>
              <a:rPr lang="en-US" dirty="0" smtClean="0"/>
            </a:br>
            <a:r>
              <a:rPr lang="en-US" dirty="0" smtClean="0"/>
              <a:t>economists began to question </a:t>
            </a:r>
            <a:br>
              <a:rPr lang="en-US" dirty="0" smtClean="0"/>
            </a:br>
            <a:r>
              <a:rPr lang="en-US" dirty="0" smtClean="0"/>
              <a:t>if Smith’s ideas were </a:t>
            </a:r>
            <a:r>
              <a:rPr lang="en-US" dirty="0"/>
              <a:t>p</a:t>
            </a:r>
            <a:r>
              <a:rPr lang="en-US" dirty="0" smtClean="0"/>
              <a:t>erfect. </a:t>
            </a:r>
          </a:p>
          <a:p>
            <a:pPr lvl="1"/>
            <a:r>
              <a:rPr lang="en-US" dirty="0" smtClean="0"/>
              <a:t>It would take the worst economic </a:t>
            </a:r>
            <a:br>
              <a:rPr lang="en-US" dirty="0" smtClean="0"/>
            </a:br>
            <a:r>
              <a:rPr lang="en-US" dirty="0" smtClean="0"/>
              <a:t>depression in history to change </a:t>
            </a:r>
            <a:br>
              <a:rPr lang="en-US" dirty="0" smtClean="0"/>
            </a:br>
            <a:r>
              <a:rPr lang="en-US" dirty="0" smtClean="0"/>
              <a:t>how Adam Smith’s ideas were </a:t>
            </a:r>
            <a:br>
              <a:rPr lang="en-US" dirty="0" smtClean="0"/>
            </a:br>
            <a:r>
              <a:rPr lang="en-US" dirty="0" smtClean="0"/>
              <a:t>perceived.</a:t>
            </a:r>
            <a:br>
              <a:rPr lang="en-US" dirty="0" smtClean="0"/>
            </a:br>
            <a:r>
              <a:rPr lang="en-US" dirty="0" smtClean="0"/>
              <a:t> </a:t>
            </a:r>
            <a:endParaRPr lang="en-US" dirty="0"/>
          </a:p>
        </p:txBody>
      </p:sp>
      <p:sp>
        <p:nvSpPr>
          <p:cNvPr id="4" name="Rectangle 3"/>
          <p:cNvSpPr/>
          <p:nvPr/>
        </p:nvSpPr>
        <p:spPr>
          <a:xfrm>
            <a:off x="7162800" y="6629400"/>
            <a:ext cx="1691489" cy="230832"/>
          </a:xfrm>
          <a:prstGeom prst="rect">
            <a:avLst/>
          </a:prstGeom>
        </p:spPr>
        <p:txBody>
          <a:bodyPr wrap="none">
            <a:spAutoFit/>
          </a:bodyPr>
          <a:lstStyle/>
          <a:p>
            <a:r>
              <a:rPr lang="en-US" sz="900" i="1" dirty="0" smtClean="0">
                <a:hlinkClick r:id="rId2"/>
              </a:rPr>
              <a:t>Source: blogs.cas.suffolk.edu</a:t>
            </a:r>
            <a:endParaRPr lang="en-US" sz="900" i="1" dirty="0"/>
          </a:p>
        </p:txBody>
      </p:sp>
      <p:pic>
        <p:nvPicPr>
          <p:cNvPr id="6146" name="Picture 2" descr="http://www.google.com/url?sa=i&amp;source=images&amp;cd=&amp;docid=67cwsvfzFxI65M&amp;tbnid=cT3PkQxLkAQj4M:&amp;ved=0CAUQjBw&amp;url=http%3A%2F%2Fblogs.cas.suffolk.edu%2Fhistory182%2Ffiles%2F2013%2F03%2Fsecond-great-depression.jpg&amp;ei=3IbqUsfNDuOYyAHs3IDIBw&amp;psig=AFQjCNHgkqiox_CunKruQ_GjykwlU762jA&amp;ust=1391188060326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461" y="3276600"/>
            <a:ext cx="406313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73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or Recession?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u="sng" dirty="0" smtClean="0"/>
              <a:t>depression</a:t>
            </a:r>
            <a:r>
              <a:rPr lang="en-US" dirty="0" smtClean="0"/>
              <a:t> is a severe, long-term recession. </a:t>
            </a:r>
          </a:p>
          <a:p>
            <a:pPr lvl="1"/>
            <a:r>
              <a:rPr lang="en-US" dirty="0" smtClean="0"/>
              <a:t>A </a:t>
            </a:r>
            <a:r>
              <a:rPr lang="en-US" u="sng" dirty="0" smtClean="0"/>
              <a:t>recession</a:t>
            </a:r>
            <a:r>
              <a:rPr lang="en-US" dirty="0" smtClean="0"/>
              <a:t> is when the Gross Domestic Product (GDP) of a country decreases for two or more quarters (3-month period). </a:t>
            </a:r>
          </a:p>
          <a:p>
            <a:pPr lvl="1"/>
            <a:r>
              <a:rPr lang="en-US" u="sng" dirty="0" smtClean="0"/>
              <a:t>GDP</a:t>
            </a:r>
            <a:r>
              <a:rPr lang="en-US" dirty="0" smtClean="0"/>
              <a:t> is the measure of the total value of the goods and services produced by a nation’s economy.</a:t>
            </a:r>
            <a:br>
              <a:rPr lang="en-US" dirty="0" smtClean="0"/>
            </a:br>
            <a:r>
              <a:rPr lang="en-US" dirty="0" smtClean="0"/>
              <a:t> </a:t>
            </a:r>
          </a:p>
          <a:p>
            <a:r>
              <a:rPr lang="en-US" dirty="0" smtClean="0"/>
              <a:t>If it is July, and the value of the goods produced is and has been less than those produced in December, you have a recession. </a:t>
            </a:r>
          </a:p>
          <a:p>
            <a:pPr lvl="1"/>
            <a:r>
              <a:rPr lang="en-US" dirty="0" smtClean="0"/>
              <a:t>A </a:t>
            </a:r>
            <a:r>
              <a:rPr lang="en-US" u="sng" dirty="0" smtClean="0"/>
              <a:t>depression</a:t>
            </a:r>
            <a:r>
              <a:rPr lang="en-US" dirty="0" smtClean="0"/>
              <a:t> is when GDP decreases </a:t>
            </a:r>
            <a:br>
              <a:rPr lang="en-US" dirty="0" smtClean="0"/>
            </a:br>
            <a:r>
              <a:rPr lang="en-US" dirty="0" smtClean="0"/>
              <a:t>by 10% or more. </a:t>
            </a:r>
          </a:p>
          <a:p>
            <a:pPr lvl="1"/>
            <a:r>
              <a:rPr lang="en-US" dirty="0" smtClean="0"/>
              <a:t>Any GDP decease that is less than 10% </a:t>
            </a:r>
            <a:br>
              <a:rPr lang="en-US" dirty="0" smtClean="0"/>
            </a:br>
            <a:r>
              <a:rPr lang="en-US" dirty="0" smtClean="0"/>
              <a:t>over a two-quarter period or more is a </a:t>
            </a:r>
            <a:br>
              <a:rPr lang="en-US" dirty="0" smtClean="0"/>
            </a:br>
            <a:r>
              <a:rPr lang="en-US" dirty="0" smtClean="0"/>
              <a:t>recession. </a:t>
            </a:r>
          </a:p>
        </p:txBody>
      </p:sp>
      <p:sp>
        <p:nvSpPr>
          <p:cNvPr id="4" name="Rectangle 3"/>
          <p:cNvSpPr/>
          <p:nvPr/>
        </p:nvSpPr>
        <p:spPr>
          <a:xfrm>
            <a:off x="7391400" y="6627168"/>
            <a:ext cx="1261884" cy="230832"/>
          </a:xfrm>
          <a:prstGeom prst="rect">
            <a:avLst/>
          </a:prstGeom>
        </p:spPr>
        <p:txBody>
          <a:bodyPr wrap="none">
            <a:spAutoFit/>
          </a:bodyPr>
          <a:lstStyle/>
          <a:p>
            <a:r>
              <a:rPr lang="en-US" sz="900" i="1" dirty="0" smtClean="0">
                <a:hlinkClick r:id="rId2"/>
              </a:rPr>
              <a:t>Source: peakoil.com</a:t>
            </a:r>
            <a:r>
              <a:rPr lang="en-US" sz="900" i="1" dirty="0"/>
              <a:t> </a:t>
            </a:r>
          </a:p>
        </p:txBody>
      </p:sp>
      <p:pic>
        <p:nvPicPr>
          <p:cNvPr id="8194" name="Picture 2" descr="http://image.shutterstock.com/display_pic_with_logo/1325/1325,1236306205,1/stock-photo-headlines-from-a-newspaper-say-recession-or-depression-i-need-a-job-documenting-the-tough-times-26131069.jpg"/>
          <p:cNvPicPr>
            <a:picLocks noChangeAspect="1" noChangeArrowheads="1"/>
          </p:cNvPicPr>
          <p:nvPr/>
        </p:nvPicPr>
        <p:blipFill rotWithShape="1">
          <a:blip r:embed="rId3">
            <a:extLst>
              <a:ext uri="{28A0092B-C50C-407E-A947-70E740481C1C}">
                <a14:useLocalDpi xmlns:a14="http://schemas.microsoft.com/office/drawing/2010/main" val="0"/>
              </a:ext>
            </a:extLst>
          </a:blip>
          <a:srcRect l="21777"/>
          <a:stretch/>
        </p:blipFill>
        <p:spPr bwMode="auto">
          <a:xfrm>
            <a:off x="6117937" y="4304184"/>
            <a:ext cx="3026063" cy="230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7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Depression/Recession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Recessions and Depressions cause economic activity to slow, which reduces the ability of producers to hire individuals to produce goods.</a:t>
            </a:r>
          </a:p>
          <a:p>
            <a:pPr lvl="1"/>
            <a:r>
              <a:rPr lang="en-US" dirty="0" smtClean="0"/>
              <a:t>When individuals don’t have jobs, they cannot spend money.</a:t>
            </a:r>
          </a:p>
          <a:p>
            <a:pPr lvl="1"/>
            <a:r>
              <a:rPr lang="en-US" dirty="0" smtClean="0"/>
              <a:t>When individuals cannot spend money, demand for goods decreases even more, causing more people to be laid off, causing even more reduction in demand, etc. etc. </a:t>
            </a:r>
          </a:p>
          <a:p>
            <a:r>
              <a:rPr lang="en-US" dirty="0" smtClean="0"/>
              <a:t>Recessions and Depressions increase unemployment. </a:t>
            </a:r>
          </a:p>
          <a:p>
            <a:pPr lvl="1"/>
            <a:r>
              <a:rPr lang="en-US" u="sng" dirty="0"/>
              <a:t>Unemployment</a:t>
            </a:r>
            <a:r>
              <a:rPr lang="en-US" dirty="0"/>
              <a:t> = No. of </a:t>
            </a:r>
            <a:r>
              <a:rPr lang="en-US" dirty="0" smtClean="0"/>
              <a:t/>
            </a:r>
            <a:br>
              <a:rPr lang="en-US" dirty="0" smtClean="0"/>
            </a:br>
            <a:r>
              <a:rPr lang="en-US" dirty="0" smtClean="0"/>
              <a:t>people </a:t>
            </a:r>
            <a:r>
              <a:rPr lang="en-US" dirty="0"/>
              <a:t>looking for a job ÷ </a:t>
            </a:r>
            <a:r>
              <a:rPr lang="en-US" dirty="0" smtClean="0"/>
              <a:t/>
            </a:r>
            <a:br>
              <a:rPr lang="en-US" dirty="0" smtClean="0"/>
            </a:br>
            <a:r>
              <a:rPr lang="en-US" dirty="0" smtClean="0"/>
              <a:t>No</a:t>
            </a:r>
            <a:r>
              <a:rPr lang="en-US" dirty="0"/>
              <a:t>. of people who have a job.</a:t>
            </a:r>
          </a:p>
          <a:p>
            <a:pPr lvl="1"/>
            <a:endParaRPr lang="en-US" dirty="0"/>
          </a:p>
        </p:txBody>
      </p:sp>
      <p:sp>
        <p:nvSpPr>
          <p:cNvPr id="4" name="Rectangle 3"/>
          <p:cNvSpPr/>
          <p:nvPr/>
        </p:nvSpPr>
        <p:spPr>
          <a:xfrm>
            <a:off x="7162800" y="6627168"/>
            <a:ext cx="2089033" cy="230832"/>
          </a:xfrm>
          <a:prstGeom prst="rect">
            <a:avLst/>
          </a:prstGeom>
        </p:spPr>
        <p:txBody>
          <a:bodyPr wrap="none">
            <a:spAutoFit/>
          </a:bodyPr>
          <a:lstStyle/>
          <a:p>
            <a:r>
              <a:rPr lang="en-US" sz="900" i="1" dirty="0" smtClean="0">
                <a:hlinkClick r:id="rId2"/>
              </a:rPr>
              <a:t>Source: </a:t>
            </a:r>
            <a:r>
              <a:rPr lang="en-US" sz="900" dirty="0">
                <a:hlinkClick r:id="rId3"/>
              </a:rPr>
              <a:t>jeffreywhitlock.blogspot.com</a:t>
            </a:r>
            <a:r>
              <a:rPr lang="en-US" sz="900" dirty="0"/>
              <a:t> </a:t>
            </a:r>
            <a:endParaRPr lang="en-US" sz="900" i="1" dirty="0"/>
          </a:p>
        </p:txBody>
      </p:sp>
      <p:pic>
        <p:nvPicPr>
          <p:cNvPr id="9218" name="Picture 2" descr="http://1.bp.blogspot.com/-VEAgi-YhnFI/UEoXflKAm6I/AAAAAAAABVM/iTgLfJELiQ0/s1600/y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2575" y="5452536"/>
            <a:ext cx="3600450" cy="683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91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vs. Smith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biggest challenge to Adam Smith’s laissez-faire economics came during the Great Depression from two different places. </a:t>
            </a:r>
          </a:p>
          <a:p>
            <a:pPr lvl="1"/>
            <a:r>
              <a:rPr lang="en-US" dirty="0" smtClean="0"/>
              <a:t>The first was Adolph Hitler. </a:t>
            </a:r>
          </a:p>
          <a:p>
            <a:pPr lvl="1"/>
            <a:r>
              <a:rPr lang="en-US" dirty="0" smtClean="0"/>
              <a:t>Hitler’s Germany suffered economic depression for decades as punishment for Germany’s role in WWI. </a:t>
            </a:r>
            <a:br>
              <a:rPr lang="en-US" dirty="0" smtClean="0"/>
            </a:br>
            <a:endParaRPr lang="en-US" dirty="0" smtClean="0"/>
          </a:p>
          <a:p>
            <a:r>
              <a:rPr lang="en-US" dirty="0" smtClean="0"/>
              <a:t>Hitler didn’t care about </a:t>
            </a:r>
            <a:br>
              <a:rPr lang="en-US" dirty="0" smtClean="0"/>
            </a:br>
            <a:r>
              <a:rPr lang="en-US" dirty="0" smtClean="0"/>
              <a:t>economics – he cared </a:t>
            </a:r>
            <a:br>
              <a:rPr lang="en-US" dirty="0" smtClean="0"/>
            </a:br>
            <a:r>
              <a:rPr lang="en-US" dirty="0" smtClean="0"/>
              <a:t>about taking over the </a:t>
            </a:r>
            <a:br>
              <a:rPr lang="en-US" dirty="0" smtClean="0"/>
            </a:br>
            <a:r>
              <a:rPr lang="en-US" dirty="0" smtClean="0"/>
              <a:t>world.  </a:t>
            </a:r>
          </a:p>
          <a:p>
            <a:pPr lvl="1"/>
            <a:r>
              <a:rPr lang="en-US" dirty="0" smtClean="0"/>
              <a:t>By trying to take over </a:t>
            </a:r>
            <a:br>
              <a:rPr lang="en-US" dirty="0" smtClean="0"/>
            </a:br>
            <a:r>
              <a:rPr lang="en-US" dirty="0" smtClean="0"/>
              <a:t>the world, Hitler fixed </a:t>
            </a:r>
            <a:br>
              <a:rPr lang="en-US" dirty="0" smtClean="0"/>
            </a:br>
            <a:r>
              <a:rPr lang="en-US" dirty="0" smtClean="0"/>
              <a:t>Germany’s economy. </a:t>
            </a:r>
            <a:endParaRPr lang="en-US" dirty="0"/>
          </a:p>
        </p:txBody>
      </p:sp>
      <p:sp>
        <p:nvSpPr>
          <p:cNvPr id="4" name="Rectangle 3"/>
          <p:cNvSpPr/>
          <p:nvPr/>
        </p:nvSpPr>
        <p:spPr>
          <a:xfrm>
            <a:off x="7086600" y="6627168"/>
            <a:ext cx="1697901" cy="230832"/>
          </a:xfrm>
          <a:prstGeom prst="rect">
            <a:avLst/>
          </a:prstGeom>
        </p:spPr>
        <p:txBody>
          <a:bodyPr wrap="none">
            <a:spAutoFit/>
          </a:bodyPr>
          <a:lstStyle/>
          <a:p>
            <a:r>
              <a:rPr lang="en-US" sz="900" i="1" dirty="0" smtClean="0">
                <a:hlinkClick r:id="rId2"/>
              </a:rPr>
              <a:t>Source: www.unmuseum.org</a:t>
            </a:r>
            <a:r>
              <a:rPr lang="en-US" sz="900" i="1" dirty="0"/>
              <a:t> </a:t>
            </a:r>
          </a:p>
        </p:txBody>
      </p:sp>
      <p:pic>
        <p:nvPicPr>
          <p:cNvPr id="10242" name="Picture 2" descr="http://www.unmuseum.org/supertank_with_hitler.jpg"/>
          <p:cNvPicPr>
            <a:picLocks noChangeAspect="1" noChangeArrowheads="1"/>
          </p:cNvPicPr>
          <p:nvPr/>
        </p:nvPicPr>
        <p:blipFill rotWithShape="1">
          <a:blip r:embed="rId3">
            <a:extLst>
              <a:ext uri="{28A0092B-C50C-407E-A947-70E740481C1C}">
                <a14:useLocalDpi xmlns:a14="http://schemas.microsoft.com/office/drawing/2010/main" val="0"/>
              </a:ext>
            </a:extLst>
          </a:blip>
          <a:srcRect t="9843" b="6655"/>
          <a:stretch/>
        </p:blipFill>
        <p:spPr bwMode="auto">
          <a:xfrm>
            <a:off x="4724400" y="3810000"/>
            <a:ext cx="4237400" cy="276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4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vs. Macro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Simple laws of supply and demand as well as shifters, elasticity, etc. are all examples of microeconomics. </a:t>
            </a:r>
          </a:p>
          <a:p>
            <a:pPr lvl="1"/>
            <a:r>
              <a:rPr lang="en-US" u="sng" dirty="0" smtClean="0"/>
              <a:t>Microeconomics</a:t>
            </a:r>
            <a:r>
              <a:rPr lang="en-US" dirty="0" smtClean="0"/>
              <a:t> is the study of decisions made by individuals or businesses. </a:t>
            </a:r>
          </a:p>
          <a:p>
            <a:pPr lvl="1"/>
            <a:r>
              <a:rPr lang="en-US" dirty="0" smtClean="0"/>
              <a:t>Microeconomics focuses on the effects of single decisions and how they are made. </a:t>
            </a:r>
          </a:p>
          <a:p>
            <a:pPr lvl="1"/>
            <a:endParaRPr lang="en-US" dirty="0"/>
          </a:p>
          <a:p>
            <a:r>
              <a:rPr lang="en-US" dirty="0" smtClean="0"/>
              <a:t>However, economics also consists of macroeconomics. </a:t>
            </a:r>
          </a:p>
          <a:p>
            <a:pPr lvl="1"/>
            <a:r>
              <a:rPr lang="en-US" u="sng" dirty="0" smtClean="0"/>
              <a:t>Macroeconomics</a:t>
            </a:r>
            <a:r>
              <a:rPr lang="en-US" dirty="0" smtClean="0"/>
              <a:t> is the field of economics that pertains to large-scale national factors, including government decisions, interest rates, national productivity, and other factors that affect large numbers of individuals and businesses. </a:t>
            </a:r>
            <a:endParaRPr lang="en-US" dirty="0"/>
          </a:p>
        </p:txBody>
      </p:sp>
    </p:spTree>
    <p:extLst>
      <p:ext uri="{BB962C8B-B14F-4D97-AF65-F5344CB8AC3E}">
        <p14:creationId xmlns:p14="http://schemas.microsoft.com/office/powerpoint/2010/main" val="33969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Hitler’s Economics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Hitler fixed Germany’s economy by spending money that Germany didn’t have to buy tanks that it didn’t need. </a:t>
            </a:r>
          </a:p>
          <a:p>
            <a:pPr lvl="1"/>
            <a:r>
              <a:rPr lang="en-US" dirty="0" smtClean="0"/>
              <a:t>By doing this, Hitler put ordinary Germans to work building his war-machine. </a:t>
            </a:r>
          </a:p>
          <a:p>
            <a:pPr lvl="1"/>
            <a:r>
              <a:rPr lang="en-US" dirty="0" smtClean="0"/>
              <a:t>When ordinary Germans had jobs, they spent money.</a:t>
            </a:r>
          </a:p>
          <a:p>
            <a:pPr lvl="1"/>
            <a:r>
              <a:rPr lang="en-US" dirty="0" smtClean="0"/>
              <a:t>When Germans spent money, the economy grew.</a:t>
            </a:r>
          </a:p>
          <a:p>
            <a:pPr lvl="1"/>
            <a:r>
              <a:rPr lang="en-US" dirty="0" smtClean="0"/>
              <a:t>When the economy grew, taxes increased and Germany’s government could pay for the money it borrowed and simultaneously invest in increased economic growth through demand for more military goods. </a:t>
            </a:r>
            <a:endParaRPr lang="en-US" dirty="0"/>
          </a:p>
        </p:txBody>
      </p:sp>
    </p:spTree>
    <p:extLst>
      <p:ext uri="{BB962C8B-B14F-4D97-AF65-F5344CB8AC3E}">
        <p14:creationId xmlns:p14="http://schemas.microsoft.com/office/powerpoint/2010/main" val="105084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 vs. Smith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second challenge to Adam Smith came from the country that most-adhered to Smith’s theories – the United States. </a:t>
            </a:r>
          </a:p>
          <a:p>
            <a:pPr lvl="1"/>
            <a:r>
              <a:rPr lang="en-US" dirty="0" smtClean="0"/>
              <a:t>President Franklin Roosevelt was elected on the promise to put Americans back to work.</a:t>
            </a:r>
            <a:br>
              <a:rPr lang="en-US" dirty="0" smtClean="0"/>
            </a:br>
            <a:endParaRPr lang="en-US" dirty="0" smtClean="0"/>
          </a:p>
          <a:p>
            <a:r>
              <a:rPr lang="en-US" dirty="0" smtClean="0"/>
              <a:t>Roosevelt put Americans to work by spending money the US didn’t have to do jobs the US needed, didn’t need, or might need someday. </a:t>
            </a:r>
          </a:p>
          <a:p>
            <a:pPr lvl="1"/>
            <a:r>
              <a:rPr lang="en-US" dirty="0" smtClean="0"/>
              <a:t>In other words, Roosevelt created any job possible just to have a reason for the government to pay people.</a:t>
            </a:r>
          </a:p>
          <a:p>
            <a:pPr lvl="1"/>
            <a:r>
              <a:rPr lang="en-US" dirty="0" smtClean="0"/>
              <a:t>Public-works projects increased, artists were hired to paint murals in public buildings, crews were hired to restore destroyed habitats, and many other jobs were created that never existed before just to get people back to work. </a:t>
            </a:r>
          </a:p>
        </p:txBody>
      </p:sp>
    </p:spTree>
    <p:extLst>
      <p:ext uri="{BB962C8B-B14F-4D97-AF65-F5344CB8AC3E}">
        <p14:creationId xmlns:p14="http://schemas.microsoft.com/office/powerpoint/2010/main" val="266665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FDR &amp; Hitler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Both Hitler and Roosevelt fixed their economies by spending money they didn’t have to create jobs that were maybe kind of sort of needed (but probably weren’t vital). </a:t>
            </a:r>
          </a:p>
          <a:p>
            <a:pPr lvl="1"/>
            <a:r>
              <a:rPr lang="en-US" dirty="0" smtClean="0"/>
              <a:t>Despite differing motivations, both Hitler and Roosevelt did the same thing – they found any way possible to put the people in their countries back to work. </a:t>
            </a:r>
          </a:p>
          <a:p>
            <a:pPr lvl="1"/>
            <a:r>
              <a:rPr lang="en-US" dirty="0" smtClean="0"/>
              <a:t>When people went back to work, they spent money, and the money that was spent created more opportunities to make more money. </a:t>
            </a:r>
            <a:endParaRPr lang="en-US" dirty="0"/>
          </a:p>
        </p:txBody>
      </p:sp>
    </p:spTree>
    <p:extLst>
      <p:ext uri="{BB962C8B-B14F-4D97-AF65-F5344CB8AC3E}">
        <p14:creationId xmlns:p14="http://schemas.microsoft.com/office/powerpoint/2010/main" val="389914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edia.npr.org/assets/img/2011/11/15/keynes_vert-b496c6e9f20ef97ddbb4491927240bb38e458854-s6-c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894" y="3886200"/>
            <a:ext cx="2171700"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Keynes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During the 1930s, a British economist named John Maynard Keynes attempted to understand the Great Depression and how to fix it. </a:t>
            </a:r>
          </a:p>
          <a:p>
            <a:pPr lvl="1"/>
            <a:r>
              <a:rPr lang="en-US" dirty="0" smtClean="0"/>
              <a:t>Keynes saw what was happening in Germany and the US and came to the conclusion that the best way to fix a depression was to increase government spending and reduce taxes to stimulate aggregate </a:t>
            </a:r>
            <a:br>
              <a:rPr lang="en-US" dirty="0" smtClean="0"/>
            </a:br>
            <a:r>
              <a:rPr lang="en-US" dirty="0" smtClean="0"/>
              <a:t>demand and pull the economy out of the </a:t>
            </a:r>
            <a:br>
              <a:rPr lang="en-US" dirty="0" smtClean="0"/>
            </a:br>
            <a:r>
              <a:rPr lang="en-US" dirty="0" smtClean="0"/>
              <a:t>depression,.</a:t>
            </a:r>
          </a:p>
          <a:p>
            <a:pPr lvl="2"/>
            <a:r>
              <a:rPr lang="en-US" dirty="0" smtClean="0"/>
              <a:t>Aggregate demand is a measure of all of the </a:t>
            </a:r>
            <a:br>
              <a:rPr lang="en-US" dirty="0" smtClean="0"/>
            </a:br>
            <a:r>
              <a:rPr lang="en-US" dirty="0" smtClean="0"/>
              <a:t>demand that occurs in a country’s economy. </a:t>
            </a:r>
          </a:p>
          <a:p>
            <a:pPr lvl="2"/>
            <a:r>
              <a:rPr lang="en-US" dirty="0" smtClean="0"/>
              <a:t>When demand increases, sales and economic </a:t>
            </a:r>
            <a:br>
              <a:rPr lang="en-US" dirty="0" smtClean="0"/>
            </a:br>
            <a:r>
              <a:rPr lang="en-US" dirty="0" smtClean="0"/>
              <a:t>activity increase as well. </a:t>
            </a:r>
            <a:br>
              <a:rPr lang="en-US" dirty="0" smtClean="0"/>
            </a:br>
            <a:endParaRPr lang="en-US" dirty="0" smtClean="0"/>
          </a:p>
        </p:txBody>
      </p:sp>
      <p:sp>
        <p:nvSpPr>
          <p:cNvPr id="4" name="Rectangle 3"/>
          <p:cNvSpPr/>
          <p:nvPr/>
        </p:nvSpPr>
        <p:spPr>
          <a:xfrm>
            <a:off x="7543800" y="6627168"/>
            <a:ext cx="1293944" cy="230832"/>
          </a:xfrm>
          <a:prstGeom prst="rect">
            <a:avLst/>
          </a:prstGeom>
        </p:spPr>
        <p:txBody>
          <a:bodyPr wrap="none">
            <a:spAutoFit/>
          </a:bodyPr>
          <a:lstStyle/>
          <a:p>
            <a:r>
              <a:rPr lang="en-US" sz="900" i="1" dirty="0" smtClean="0">
                <a:hlinkClick r:id="rId3"/>
              </a:rPr>
              <a:t>Source: www.npr.org</a:t>
            </a:r>
            <a:r>
              <a:rPr lang="en-US" sz="900" i="1" dirty="0"/>
              <a:t> </a:t>
            </a:r>
          </a:p>
        </p:txBody>
      </p:sp>
    </p:spTree>
    <p:extLst>
      <p:ext uri="{BB962C8B-B14F-4D97-AF65-F5344CB8AC3E}">
        <p14:creationId xmlns:p14="http://schemas.microsoft.com/office/powerpoint/2010/main" val="3095926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Keynes knew that government revenues would be lowest during a depression when the tax base of a country is lowest. </a:t>
            </a:r>
          </a:p>
          <a:p>
            <a:pPr lvl="1"/>
            <a:r>
              <a:rPr lang="en-US" dirty="0" smtClean="0"/>
              <a:t>Keynes believed that any debt incurred by a government during a recession or depression would be repaid once the economy was  ‘fixed’ by government spending. </a:t>
            </a:r>
            <a:br>
              <a:rPr lang="en-US" dirty="0" smtClean="0"/>
            </a:br>
            <a:endParaRPr lang="en-US" dirty="0" smtClean="0"/>
          </a:p>
          <a:p>
            <a:r>
              <a:rPr lang="en-US" dirty="0" smtClean="0"/>
              <a:t>Once an economic depression was </a:t>
            </a:r>
            <a:br>
              <a:rPr lang="en-US" dirty="0" smtClean="0"/>
            </a:br>
            <a:r>
              <a:rPr lang="en-US" dirty="0" smtClean="0"/>
              <a:t>over, a government could increase </a:t>
            </a:r>
            <a:br>
              <a:rPr lang="en-US" dirty="0" smtClean="0"/>
            </a:br>
            <a:r>
              <a:rPr lang="en-US" dirty="0" smtClean="0"/>
              <a:t>taxes and reduce spending to repay </a:t>
            </a:r>
            <a:br>
              <a:rPr lang="en-US" dirty="0" smtClean="0"/>
            </a:br>
            <a:r>
              <a:rPr lang="en-US" dirty="0" smtClean="0"/>
              <a:t>that debt.</a:t>
            </a:r>
          </a:p>
          <a:p>
            <a:pPr lvl="1"/>
            <a:r>
              <a:rPr lang="en-US" dirty="0" smtClean="0"/>
              <a:t>Failure of a government to spend money </a:t>
            </a:r>
            <a:br>
              <a:rPr lang="en-US" dirty="0" smtClean="0"/>
            </a:br>
            <a:r>
              <a:rPr lang="en-US" dirty="0" smtClean="0"/>
              <a:t>during a depression would lengthen the </a:t>
            </a:r>
            <a:br>
              <a:rPr lang="en-US" dirty="0" smtClean="0"/>
            </a:br>
            <a:r>
              <a:rPr lang="en-US" dirty="0" smtClean="0"/>
              <a:t>depression and increase the difficulty of </a:t>
            </a:r>
            <a:br>
              <a:rPr lang="en-US" dirty="0" smtClean="0"/>
            </a:br>
            <a:r>
              <a:rPr lang="en-US" dirty="0" smtClean="0"/>
              <a:t>fixing the economy. </a:t>
            </a:r>
          </a:p>
          <a:p>
            <a:endParaRPr lang="en-US" dirty="0"/>
          </a:p>
        </p:txBody>
      </p:sp>
      <p:sp>
        <p:nvSpPr>
          <p:cNvPr id="4" name="Rectangle 3"/>
          <p:cNvSpPr/>
          <p:nvPr/>
        </p:nvSpPr>
        <p:spPr>
          <a:xfrm>
            <a:off x="6934200" y="6578084"/>
            <a:ext cx="1896673" cy="230832"/>
          </a:xfrm>
          <a:prstGeom prst="rect">
            <a:avLst/>
          </a:prstGeom>
        </p:spPr>
        <p:txBody>
          <a:bodyPr wrap="none">
            <a:spAutoFit/>
          </a:bodyPr>
          <a:lstStyle/>
          <a:p>
            <a:r>
              <a:rPr lang="en-US" sz="900" i="1" dirty="0" smtClean="0">
                <a:hlinkClick r:id="rId2"/>
              </a:rPr>
              <a:t>Source: adanesmit.blogspot.com</a:t>
            </a:r>
            <a:r>
              <a:rPr lang="en-US" sz="900" i="1" dirty="0"/>
              <a:t> </a:t>
            </a:r>
          </a:p>
        </p:txBody>
      </p:sp>
      <p:pic>
        <p:nvPicPr>
          <p:cNvPr id="12290" name="Picture 2" descr="http://4.bp.blogspot.com/-Quy2U5cE8Ys/UXQ9Tpd3VqI/AAAAAAAAC80/UlfXMEaPykw/s320/John%2BMaynard%2BKeynes%2Bin%2BTime%2BMagaz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581400"/>
            <a:ext cx="23145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78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 Standard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Keynes’ challenge to Smith’s theory of laissez-faire economics was not the only change to macroeconomic policies. </a:t>
            </a:r>
          </a:p>
          <a:p>
            <a:pPr lvl="1"/>
            <a:r>
              <a:rPr lang="en-US" dirty="0" smtClean="0"/>
              <a:t>One of the most wide-ranging changes was how government’s regulated the value of their money. </a:t>
            </a:r>
          </a:p>
          <a:p>
            <a:pPr lvl="1"/>
            <a:endParaRPr lang="en-US" dirty="0"/>
          </a:p>
          <a:p>
            <a:r>
              <a:rPr lang="en-US" dirty="0" smtClean="0"/>
              <a:t>Prior to 1914, the economies of the world operated on the Gold Standard.</a:t>
            </a:r>
          </a:p>
          <a:p>
            <a:pPr lvl="1"/>
            <a:r>
              <a:rPr lang="en-US" dirty="0" smtClean="0"/>
              <a:t>The Gold Standard used the price of gold to determine the value of a country’s currency. </a:t>
            </a:r>
          </a:p>
          <a:p>
            <a:pPr lvl="1"/>
            <a:r>
              <a:rPr lang="en-US" dirty="0" smtClean="0"/>
              <a:t>After 1914, the US left the Gold Standard and self-determined the value of its currency. </a:t>
            </a:r>
          </a:p>
          <a:p>
            <a:pPr lvl="1"/>
            <a:endParaRPr lang="en-US" dirty="0"/>
          </a:p>
        </p:txBody>
      </p:sp>
    </p:spTree>
    <p:extLst>
      <p:ext uri="{BB962C8B-B14F-4D97-AF65-F5344CB8AC3E}">
        <p14:creationId xmlns:p14="http://schemas.microsoft.com/office/powerpoint/2010/main" val="2799213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vs. Weak Dollars</a:t>
            </a:r>
            <a:endParaRPr lang="en-US" dirty="0"/>
          </a:p>
        </p:txBody>
      </p:sp>
      <p:sp>
        <p:nvSpPr>
          <p:cNvPr id="3" name="Content Placeholder 2"/>
          <p:cNvSpPr>
            <a:spLocks noGrp="1"/>
          </p:cNvSpPr>
          <p:nvPr>
            <p:ph idx="1"/>
          </p:nvPr>
        </p:nvSpPr>
        <p:spPr>
          <a:xfrm>
            <a:off x="304800" y="1600200"/>
            <a:ext cx="5486400" cy="4876800"/>
          </a:xfrm>
        </p:spPr>
        <p:txBody>
          <a:bodyPr>
            <a:normAutofit fontScale="70000" lnSpcReduction="20000"/>
          </a:bodyPr>
          <a:lstStyle/>
          <a:p>
            <a:r>
              <a:rPr lang="en-US" dirty="0" smtClean="0"/>
              <a:t>Leaving the Gold Standard was very advantageous to the United States. </a:t>
            </a:r>
          </a:p>
          <a:p>
            <a:pPr lvl="1"/>
            <a:r>
              <a:rPr lang="en-US" dirty="0" smtClean="0"/>
              <a:t>If the US wants more ability to buy things from other countries, it can increase the value of its dollar (strong dollar) and buy more goods with fewer dollars. </a:t>
            </a:r>
          </a:p>
          <a:p>
            <a:pPr lvl="2"/>
            <a:r>
              <a:rPr lang="en-US" dirty="0" smtClean="0"/>
              <a:t>However, it will also mean that it will cost other countries more money to buy American goods, reducing demand for American products. </a:t>
            </a:r>
            <a:br>
              <a:rPr lang="en-US" dirty="0" smtClean="0"/>
            </a:br>
            <a:endParaRPr lang="en-US" dirty="0" smtClean="0"/>
          </a:p>
          <a:p>
            <a:pPr lvl="1"/>
            <a:r>
              <a:rPr lang="en-US" dirty="0" smtClean="0"/>
              <a:t>If the US wants other countries to buy more American products, it can reduce the value of its dollar (weak dollar).</a:t>
            </a:r>
          </a:p>
          <a:p>
            <a:pPr lvl="2"/>
            <a:r>
              <a:rPr lang="en-US" dirty="0" smtClean="0"/>
              <a:t>However, more Americans will be unable to buy foreign goods due to the weakness of the US dollar. </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843" t="33535" r="22079" b="15116"/>
          <a:stretch/>
        </p:blipFill>
        <p:spPr bwMode="auto">
          <a:xfrm>
            <a:off x="5943599" y="1752600"/>
            <a:ext cx="2949381"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426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Rampant Currency Devaluation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the world was in the midst of the Great Depression, each kept devaluing their money to try to increase demand for their country’s products. </a:t>
            </a:r>
          </a:p>
          <a:p>
            <a:pPr lvl="1"/>
            <a:r>
              <a:rPr lang="en-US" dirty="0" smtClean="0"/>
              <a:t>When one country lowered the value of its currency, other countries would devalue their currency </a:t>
            </a:r>
            <a:r>
              <a:rPr lang="en-US" i="1" dirty="0" smtClean="0"/>
              <a:t>even more</a:t>
            </a:r>
            <a:r>
              <a:rPr lang="en-US" dirty="0" smtClean="0"/>
              <a:t>. </a:t>
            </a:r>
          </a:p>
          <a:p>
            <a:pPr lvl="2"/>
            <a:r>
              <a:rPr lang="en-US" dirty="0" smtClean="0"/>
              <a:t>Currencies dropped in value so quickly that at times your paycheck was worth less when you got to the bank than it was when you left your job.</a:t>
            </a:r>
          </a:p>
          <a:p>
            <a:pPr lvl="2"/>
            <a:r>
              <a:rPr lang="en-US" dirty="0" smtClean="0"/>
              <a:t>The money might be worth even less by the time you left the bank and got to the store to buy your food. </a:t>
            </a:r>
          </a:p>
          <a:p>
            <a:pPr lvl="1"/>
            <a:r>
              <a:rPr lang="en-US" dirty="0" smtClean="0"/>
              <a:t>This rampant currency devaluation worsened and lengthened the Great Depression. </a:t>
            </a:r>
            <a:endParaRPr lang="en-US" dirty="0"/>
          </a:p>
        </p:txBody>
      </p:sp>
    </p:spTree>
    <p:extLst>
      <p:ext uri="{BB962C8B-B14F-4D97-AF65-F5344CB8AC3E}">
        <p14:creationId xmlns:p14="http://schemas.microsoft.com/office/powerpoint/2010/main" val="1680587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Bretton Woods Conference</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 1944 FDR met with the leaders of 45 other countries in Bretton Woods, </a:t>
            </a:r>
            <a:r>
              <a:rPr lang="en-US" dirty="0" smtClean="0"/>
              <a:t>NH.</a:t>
            </a:r>
          </a:p>
          <a:p>
            <a:pPr lvl="1"/>
            <a:r>
              <a:rPr lang="en-US" dirty="0" smtClean="0"/>
              <a:t>Roosevelt and his economists believed that the benefit of the Gold </a:t>
            </a:r>
            <a:r>
              <a:rPr lang="en-US" dirty="0"/>
              <a:t>S</a:t>
            </a:r>
            <a:r>
              <a:rPr lang="en-US" dirty="0" smtClean="0"/>
              <a:t>tandard was that it prevented global currency devaluation, but it also prevented countries from slight adjustments to maximize economic productivity. </a:t>
            </a:r>
          </a:p>
          <a:p>
            <a:pPr lvl="1"/>
            <a:r>
              <a:rPr lang="en-US" dirty="0" smtClean="0"/>
              <a:t>Roosevelt’s advisors believed a flexible system similar to the Gold Standard was needed to prevent another Great Depression. </a:t>
            </a:r>
          </a:p>
          <a:p>
            <a:pPr lvl="1"/>
            <a:endParaRPr lang="en-US" dirty="0"/>
          </a:p>
          <a:p>
            <a:r>
              <a:rPr lang="en-US" dirty="0" smtClean="0"/>
              <a:t>In short, FDR wanted a system that gave the stability of the Gold Standard but the flexibility of not having the Gold Standard. </a:t>
            </a:r>
          </a:p>
          <a:p>
            <a:pPr lvl="1"/>
            <a:r>
              <a:rPr lang="en-US" dirty="0" smtClean="0"/>
              <a:t>FDR needed something like gold </a:t>
            </a:r>
            <a:br>
              <a:rPr lang="en-US" dirty="0" smtClean="0"/>
            </a:br>
            <a:r>
              <a:rPr lang="en-US" dirty="0" smtClean="0"/>
              <a:t>that had value but something like </a:t>
            </a:r>
            <a:br>
              <a:rPr lang="en-US" dirty="0" smtClean="0"/>
            </a:br>
            <a:r>
              <a:rPr lang="en-US" dirty="0" smtClean="0"/>
              <a:t>the US dollar that had flexibility for </a:t>
            </a:r>
            <a:br>
              <a:rPr lang="en-US" dirty="0" smtClean="0"/>
            </a:br>
            <a:r>
              <a:rPr lang="en-US" dirty="0" smtClean="0"/>
              <a:t>changing economic conditions. </a:t>
            </a:r>
          </a:p>
        </p:txBody>
      </p:sp>
      <p:sp>
        <p:nvSpPr>
          <p:cNvPr id="4" name="Rectangle 3"/>
          <p:cNvSpPr/>
          <p:nvPr/>
        </p:nvSpPr>
        <p:spPr>
          <a:xfrm>
            <a:off x="7086600" y="6627168"/>
            <a:ext cx="1685077" cy="230832"/>
          </a:xfrm>
          <a:prstGeom prst="rect">
            <a:avLst/>
          </a:prstGeom>
        </p:spPr>
        <p:txBody>
          <a:bodyPr wrap="none">
            <a:spAutoFit/>
          </a:bodyPr>
          <a:lstStyle/>
          <a:p>
            <a:r>
              <a:rPr lang="en-US" sz="900" i="1" dirty="0" smtClean="0">
                <a:hlinkClick r:id="rId2"/>
              </a:rPr>
              <a:t>Source: www.dailymail.co.uk</a:t>
            </a:r>
            <a:r>
              <a:rPr lang="en-US" sz="900" i="1" dirty="0"/>
              <a:t> </a:t>
            </a:r>
          </a:p>
        </p:txBody>
      </p:sp>
      <p:pic>
        <p:nvPicPr>
          <p:cNvPr id="14338" name="Picture 2" descr="http://www.google.com/url?sa=i&amp;source=images&amp;cd=&amp;docid=KH1-RixjbjIVaM&amp;tbnid=eosh72gGyNX6tM:&amp;ved=0CAUQjBw4EA&amp;url=http%3A%2F%2Fi.dailymail.co.uk%2Fi%2Fpix%2F2009%2F04%2F03%2Farticle-1167195-0445D2B0000005DC-766_468x286.jpg&amp;ei=gYvqUvS_AueTyQGzuIGAAg&amp;psig=AFQjCNGJFSadZGzX9mTQy9Uep7RupCdmBA&amp;ust=1391189249093073"/>
          <p:cNvPicPr>
            <a:picLocks noChangeAspect="1" noChangeArrowheads="1"/>
          </p:cNvPicPr>
          <p:nvPr/>
        </p:nvPicPr>
        <p:blipFill rotWithShape="1">
          <a:blip r:embed="rId3">
            <a:extLst>
              <a:ext uri="{28A0092B-C50C-407E-A947-70E740481C1C}">
                <a14:useLocalDpi xmlns:a14="http://schemas.microsoft.com/office/drawing/2010/main" val="0"/>
              </a:ext>
            </a:extLst>
          </a:blip>
          <a:srcRect b="15327"/>
          <a:stretch/>
        </p:blipFill>
        <p:spPr bwMode="auto">
          <a:xfrm>
            <a:off x="5029199" y="4724399"/>
            <a:ext cx="3742477" cy="193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465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Dollar Reigns Supreme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It </a:t>
            </a:r>
            <a:r>
              <a:rPr lang="en-US" dirty="0"/>
              <a:t>was decided </a:t>
            </a:r>
            <a:r>
              <a:rPr lang="en-US" dirty="0" smtClean="0"/>
              <a:t>at Bretton Woods that </a:t>
            </a:r>
            <a:r>
              <a:rPr lang="en-US" dirty="0"/>
              <a:t>the US Dollar would be the standard by which all other country’s money would be valued.  </a:t>
            </a:r>
            <a:endParaRPr lang="en-US" dirty="0" smtClean="0"/>
          </a:p>
          <a:p>
            <a:pPr lvl="1"/>
            <a:r>
              <a:rPr lang="en-US" dirty="0" smtClean="0"/>
              <a:t>The dollar itself would be convertible into gold, creating both stability from the gold but flexibility in rates from the dollar. </a:t>
            </a:r>
          </a:p>
          <a:p>
            <a:pPr lvl="1"/>
            <a:r>
              <a:rPr lang="en-US" dirty="0" smtClean="0"/>
              <a:t>The </a:t>
            </a:r>
            <a:r>
              <a:rPr lang="en-US" u="sng" dirty="0"/>
              <a:t>International Monetary Fund</a:t>
            </a:r>
            <a:r>
              <a:rPr lang="en-US" dirty="0"/>
              <a:t> (IMF) </a:t>
            </a:r>
            <a:r>
              <a:rPr lang="en-US" dirty="0" smtClean="0"/>
              <a:t>was created for international monetary regulation so that that </a:t>
            </a:r>
            <a:r>
              <a:rPr lang="en-US" dirty="0"/>
              <a:t>countries </a:t>
            </a:r>
            <a:r>
              <a:rPr lang="en-US" dirty="0" smtClean="0"/>
              <a:t>could adjust </a:t>
            </a:r>
            <a:r>
              <a:rPr lang="en-US" dirty="0"/>
              <a:t>the value of their currency, but only within a limited range. </a:t>
            </a:r>
            <a:endParaRPr lang="en-US" dirty="0" smtClean="0"/>
          </a:p>
          <a:p>
            <a:pPr lvl="2"/>
            <a:r>
              <a:rPr lang="en-US" dirty="0" smtClean="0"/>
              <a:t>The IMF also provides reliable sources of lending to developing countries to maximize global economic development. </a:t>
            </a:r>
            <a:br>
              <a:rPr lang="en-US" dirty="0" smtClean="0"/>
            </a:br>
            <a:endParaRPr lang="en-US" dirty="0" smtClean="0"/>
          </a:p>
          <a:p>
            <a:r>
              <a:rPr lang="en-US" dirty="0"/>
              <a:t>The Bretton Woods system was eventually </a:t>
            </a:r>
            <a:r>
              <a:rPr lang="en-US" dirty="0" smtClean="0"/>
              <a:t>replaced in 1971 by the </a:t>
            </a:r>
            <a:r>
              <a:rPr lang="en-US" smtClean="0"/>
              <a:t>Washington Consensus because </a:t>
            </a:r>
            <a:r>
              <a:rPr lang="en-US" dirty="0" smtClean="0"/>
              <a:t>of later trade problems.</a:t>
            </a:r>
          </a:p>
          <a:p>
            <a:pPr lvl="1"/>
            <a:r>
              <a:rPr lang="en-US" dirty="0" smtClean="0"/>
              <a:t>Today there </a:t>
            </a:r>
            <a:r>
              <a:rPr lang="en-US" dirty="0"/>
              <a:t>are multiple ways in which the value of a country’s currency can be determined.  </a:t>
            </a:r>
            <a:endParaRPr lang="en-US" dirty="0" smtClean="0"/>
          </a:p>
          <a:p>
            <a:pPr lvl="1"/>
            <a:r>
              <a:rPr lang="en-US" dirty="0" smtClean="0"/>
              <a:t>The </a:t>
            </a:r>
            <a:r>
              <a:rPr lang="en-US" dirty="0"/>
              <a:t>main point is that a country cannot just decide to devalue their currency – there are regulations to prevent the excessive currency devaluation that helped cause the Great Depression.  </a:t>
            </a:r>
            <a:endParaRPr lang="en-US" dirty="0" smtClean="0"/>
          </a:p>
          <a:p>
            <a:pPr lvl="1"/>
            <a:r>
              <a:rPr lang="en-US" dirty="0" smtClean="0"/>
              <a:t>Because </a:t>
            </a:r>
            <a:r>
              <a:rPr lang="en-US" dirty="0"/>
              <a:t>of these regulations, the world has a more stable currency.</a:t>
            </a:r>
          </a:p>
          <a:p>
            <a:pPr lvl="1"/>
            <a:endParaRPr lang="en-US" dirty="0"/>
          </a:p>
        </p:txBody>
      </p:sp>
    </p:spTree>
    <p:extLst>
      <p:ext uri="{BB962C8B-B14F-4D97-AF65-F5344CB8AC3E}">
        <p14:creationId xmlns:p14="http://schemas.microsoft.com/office/powerpoint/2010/main" val="114193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economies of different nations can function in different ways depending on the economic system present in that country. </a:t>
            </a:r>
          </a:p>
          <a:p>
            <a:pPr lvl="1"/>
            <a:r>
              <a:rPr lang="en-US" dirty="0"/>
              <a:t>In pure </a:t>
            </a:r>
            <a:r>
              <a:rPr lang="en-US" u="sng" dirty="0"/>
              <a:t>capitalism</a:t>
            </a:r>
            <a:r>
              <a:rPr lang="en-US" dirty="0"/>
              <a:t>, individuals own the resources and have the right to use their time and resources in any way they choose.  </a:t>
            </a:r>
            <a:endParaRPr lang="en-US" dirty="0" smtClean="0"/>
          </a:p>
          <a:p>
            <a:pPr lvl="1"/>
            <a:r>
              <a:rPr lang="en-US" dirty="0" smtClean="0"/>
              <a:t>Pure capitalism is self-regulating</a:t>
            </a:r>
            <a:r>
              <a:rPr lang="en-US" dirty="0"/>
              <a:t>, with only market prices determining the value of goods and services.  </a:t>
            </a:r>
            <a:endParaRPr lang="en-US" dirty="0" smtClean="0"/>
          </a:p>
          <a:p>
            <a:pPr lvl="1"/>
            <a:r>
              <a:rPr lang="en-US" dirty="0" smtClean="0"/>
              <a:t>The </a:t>
            </a:r>
            <a:r>
              <a:rPr lang="en-US" dirty="0"/>
              <a:t>desire for profits </a:t>
            </a:r>
            <a:r>
              <a:rPr lang="en-US" dirty="0" smtClean="0"/>
              <a:t>motivates economic </a:t>
            </a:r>
            <a:r>
              <a:rPr lang="en-US" dirty="0"/>
              <a:t>players to make good trades where both sides benefit from the trade.  </a:t>
            </a:r>
            <a:endParaRPr lang="en-US" dirty="0" smtClean="0"/>
          </a:p>
          <a:p>
            <a:pPr lvl="1"/>
            <a:r>
              <a:rPr lang="en-US" i="1" dirty="0" smtClean="0"/>
              <a:t>Competition</a:t>
            </a:r>
            <a:r>
              <a:rPr lang="en-US" dirty="0" smtClean="0"/>
              <a:t> </a:t>
            </a:r>
            <a:r>
              <a:rPr lang="en-US" dirty="0"/>
              <a:t>and </a:t>
            </a:r>
            <a:r>
              <a:rPr lang="en-US" i="1" dirty="0"/>
              <a:t>individual benefit</a:t>
            </a:r>
            <a:r>
              <a:rPr lang="en-US" dirty="0"/>
              <a:t> are the driving forces of capitalism.</a:t>
            </a:r>
          </a:p>
        </p:txBody>
      </p:sp>
    </p:spTree>
    <p:extLst>
      <p:ext uri="{BB962C8B-B14F-4D97-AF65-F5344CB8AC3E}">
        <p14:creationId xmlns:p14="http://schemas.microsoft.com/office/powerpoint/2010/main" val="384947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Macroeconomics Today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Today there are three main strategies that the US can use to ensure maximum economic productivity. </a:t>
            </a:r>
          </a:p>
          <a:p>
            <a:pPr lvl="1"/>
            <a:r>
              <a:rPr lang="en-US" dirty="0" smtClean="0"/>
              <a:t>US Macroeconomics can be viewed most simply as an ongoing battle to prevent both a recession and inflation.</a:t>
            </a:r>
            <a:br>
              <a:rPr lang="en-US" dirty="0" smtClean="0"/>
            </a:br>
            <a:endParaRPr lang="en-US" dirty="0" smtClean="0"/>
          </a:p>
          <a:p>
            <a:r>
              <a:rPr lang="en-US" u="sng" dirty="0" smtClean="0"/>
              <a:t>Inflation</a:t>
            </a:r>
            <a:r>
              <a:rPr lang="en-US" dirty="0" smtClean="0"/>
              <a:t> is when the prices of goods increases without an increase in demand. </a:t>
            </a:r>
          </a:p>
          <a:p>
            <a:pPr lvl="1"/>
            <a:r>
              <a:rPr lang="en-US" dirty="0" smtClean="0"/>
              <a:t>For example, a can of Coke used to cost 5 cents.  Today it costs you 50 cents. </a:t>
            </a:r>
            <a:br>
              <a:rPr lang="en-US" dirty="0" smtClean="0"/>
            </a:br>
            <a:endParaRPr lang="en-US" dirty="0" smtClean="0"/>
          </a:p>
          <a:p>
            <a:r>
              <a:rPr lang="en-US" dirty="0"/>
              <a:t>A little inflation is normal and ok; it means that the economy is </a:t>
            </a:r>
            <a:r>
              <a:rPr lang="en-US" dirty="0" smtClean="0"/>
              <a:t>growing.  </a:t>
            </a:r>
          </a:p>
          <a:p>
            <a:pPr lvl="1"/>
            <a:r>
              <a:rPr lang="en-US" dirty="0" smtClean="0"/>
              <a:t>However</a:t>
            </a:r>
            <a:r>
              <a:rPr lang="en-US" dirty="0"/>
              <a:t>, too much inflation is bad because it means that your wages will be able to buy fewer and fewer goods and services than it previously could.</a:t>
            </a:r>
            <a:endParaRPr lang="en-US" dirty="0" smtClean="0"/>
          </a:p>
          <a:p>
            <a:pPr lvl="1"/>
            <a:endParaRPr lang="en-US" dirty="0"/>
          </a:p>
        </p:txBody>
      </p:sp>
    </p:spTree>
    <p:extLst>
      <p:ext uri="{BB962C8B-B14F-4D97-AF65-F5344CB8AC3E}">
        <p14:creationId xmlns:p14="http://schemas.microsoft.com/office/powerpoint/2010/main" val="4061559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vs. Recession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macroeconomist is worried about stimulating economic growth enough to prevent a recession or depression, but not so much that it causes excessive inflation. </a:t>
            </a:r>
          </a:p>
          <a:p>
            <a:pPr lvl="1"/>
            <a:r>
              <a:rPr lang="en-US" dirty="0" smtClean="0"/>
              <a:t>A recession is simply when there is too little money available to buy goods and services due to lowered economic activity. </a:t>
            </a:r>
          </a:p>
          <a:p>
            <a:pPr lvl="1"/>
            <a:r>
              <a:rPr lang="en-US" dirty="0" smtClean="0"/>
              <a:t>Inflation occurs when individuals have too much money available, meaning that firms can charge more for their goods and services even if demand is constant. </a:t>
            </a:r>
            <a:br>
              <a:rPr lang="en-US" dirty="0" smtClean="0"/>
            </a:br>
            <a:endParaRPr lang="en-US" dirty="0" smtClean="0"/>
          </a:p>
          <a:p>
            <a:r>
              <a:rPr lang="en-US" dirty="0" smtClean="0"/>
              <a:t>For example, imagine you rubbed a magic lamp and a genie granted you your wish that every gets a million dollars. </a:t>
            </a:r>
          </a:p>
          <a:p>
            <a:pPr lvl="1"/>
            <a:r>
              <a:rPr lang="en-US" dirty="0" smtClean="0"/>
              <a:t>If everyone had an extra million in cash, a grocery store will spike the price of their food because they know people can afford it. </a:t>
            </a:r>
          </a:p>
          <a:p>
            <a:pPr lvl="1"/>
            <a:r>
              <a:rPr lang="en-US" dirty="0" smtClean="0"/>
              <a:t>Gasoline would jump to $10 per gallon because station owners know that every owner has the cash AND the need for gas. </a:t>
            </a:r>
            <a:endParaRPr lang="en-US" dirty="0"/>
          </a:p>
        </p:txBody>
      </p:sp>
    </p:spTree>
    <p:extLst>
      <p:ext uri="{BB962C8B-B14F-4D97-AF65-F5344CB8AC3E}">
        <p14:creationId xmlns:p14="http://schemas.microsoft.com/office/powerpoint/2010/main" val="227934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finance-guides.net/interest_rates/media/interest_rates.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 y="3738752"/>
            <a:ext cx="863600" cy="9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http://dustyhiccup.com/images/stockpresidents/Dollar%20Sign.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l="30449"/>
          <a:stretch>
            <a:fillRect/>
          </a:stretch>
        </p:blipFill>
        <p:spPr bwMode="auto">
          <a:xfrm>
            <a:off x="260350" y="5257800"/>
            <a:ext cx="8636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Recession vs. Inflation</a:t>
            </a:r>
            <a:endParaRPr lang="en-US" dirty="0"/>
          </a:p>
        </p:txBody>
      </p:sp>
      <p:sp>
        <p:nvSpPr>
          <p:cNvPr id="3" name="Content Placeholder 2"/>
          <p:cNvSpPr>
            <a:spLocks noGrp="1"/>
          </p:cNvSpPr>
          <p:nvPr>
            <p:ph idx="1"/>
          </p:nvPr>
        </p:nvSpPr>
        <p:spPr>
          <a:xfrm>
            <a:off x="685800" y="1600200"/>
            <a:ext cx="8229600" cy="4876800"/>
          </a:xfrm>
        </p:spPr>
        <p:txBody>
          <a:bodyPr>
            <a:normAutofit fontScale="85000" lnSpcReduction="20000"/>
          </a:bodyPr>
          <a:lstStyle/>
          <a:p>
            <a:r>
              <a:rPr lang="en-US" dirty="0" smtClean="0"/>
              <a:t>To prevent recessions and excess inflation, the US government has three tools.</a:t>
            </a:r>
          </a:p>
          <a:p>
            <a:pPr lvl="1"/>
            <a:r>
              <a:rPr lang="en-US" u="sng" dirty="0" smtClean="0"/>
              <a:t>Fiscal Policy</a:t>
            </a:r>
            <a:r>
              <a:rPr lang="en-US" dirty="0" smtClean="0"/>
              <a:t>: the government can change tax rates and public spending to increase or decrease how much money is in the economy. </a:t>
            </a:r>
            <a:br>
              <a:rPr lang="en-US" dirty="0" smtClean="0"/>
            </a:br>
            <a:endParaRPr lang="en-US" dirty="0" smtClean="0"/>
          </a:p>
          <a:p>
            <a:pPr lvl="1"/>
            <a:r>
              <a:rPr lang="en-US" u="sng" dirty="0" smtClean="0"/>
              <a:t>Monetary Policy</a:t>
            </a:r>
            <a:r>
              <a:rPr lang="en-US" dirty="0" smtClean="0"/>
              <a:t>: the government can adjust interest rates to change how much money is being spent and how much is being stored away in savings and investments. </a:t>
            </a:r>
            <a:br>
              <a:rPr lang="en-US" dirty="0" smtClean="0"/>
            </a:br>
            <a:endParaRPr lang="en-US" dirty="0" smtClean="0"/>
          </a:p>
          <a:p>
            <a:pPr lvl="1"/>
            <a:r>
              <a:rPr lang="en-US" u="sng" dirty="0" smtClean="0"/>
              <a:t>Exchange Rate Policy</a:t>
            </a:r>
            <a:r>
              <a:rPr lang="en-US" dirty="0" smtClean="0"/>
              <a:t>: the value of the dollar can be changed to increase the sale of American goods overseas or to increase the purchase of foreign goods by Americans. </a:t>
            </a:r>
            <a:endParaRPr lang="en-US" dirty="0"/>
          </a:p>
        </p:txBody>
      </p:sp>
      <p:pic>
        <p:nvPicPr>
          <p:cNvPr id="13316" name="Picture 4" descr="http://www.frazee.k12.mn.us/EL/mediacenter/clipart/government.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flipH="1">
            <a:off x="152400" y="2428200"/>
            <a:ext cx="709140" cy="6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590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inance-guides.net/interest_rates/media/interest_rates.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6200" y="3738752"/>
            <a:ext cx="863600" cy="9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ttp://dustyhiccup.com/images/stockpresidents/Dollar%20Sign.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l="30449"/>
          <a:stretch>
            <a:fillRect/>
          </a:stretch>
        </p:blipFill>
        <p:spPr bwMode="auto">
          <a:xfrm>
            <a:off x="184150" y="5257800"/>
            <a:ext cx="8636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frazee.k12.mn.us/EL/mediacenter/clipart/government.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flipH="1">
            <a:off x="76200" y="2428200"/>
            <a:ext cx="709140" cy="6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How To End a Recession</a:t>
            </a:r>
            <a:endParaRPr lang="en-US" dirty="0"/>
          </a:p>
        </p:txBody>
      </p:sp>
      <p:sp>
        <p:nvSpPr>
          <p:cNvPr id="3" name="Content Placeholder 2"/>
          <p:cNvSpPr>
            <a:spLocks noGrp="1"/>
          </p:cNvSpPr>
          <p:nvPr>
            <p:ph idx="1"/>
          </p:nvPr>
        </p:nvSpPr>
        <p:spPr>
          <a:xfrm>
            <a:off x="609600" y="1600200"/>
            <a:ext cx="8229600" cy="4876800"/>
          </a:xfrm>
        </p:spPr>
        <p:txBody>
          <a:bodyPr>
            <a:normAutofit fontScale="77500" lnSpcReduction="20000"/>
          </a:bodyPr>
          <a:lstStyle/>
          <a:p>
            <a:r>
              <a:rPr lang="en-US" dirty="0" smtClean="0"/>
              <a:t>To end a recession (or depression) and enable individuals to have access to more money you can do the following: </a:t>
            </a:r>
          </a:p>
          <a:p>
            <a:pPr lvl="1"/>
            <a:r>
              <a:rPr lang="en-US" u="sng" dirty="0"/>
              <a:t>Fiscal </a:t>
            </a:r>
            <a:r>
              <a:rPr lang="en-US" u="sng" dirty="0" smtClean="0"/>
              <a:t>Policy</a:t>
            </a:r>
            <a:r>
              <a:rPr lang="en-US" dirty="0" smtClean="0"/>
              <a:t> </a:t>
            </a:r>
            <a:r>
              <a:rPr lang="en-US" dirty="0"/>
              <a:t>- the government spends more money to create more jobs to increase spending by </a:t>
            </a:r>
            <a:r>
              <a:rPr lang="en-US" dirty="0" smtClean="0"/>
              <a:t>consumers.  Taxes are lowered so that Americans hold on to more of their money.</a:t>
            </a:r>
            <a:br>
              <a:rPr lang="en-US" dirty="0" smtClean="0"/>
            </a:br>
            <a:endParaRPr lang="en-US" dirty="0"/>
          </a:p>
          <a:p>
            <a:pPr lvl="1"/>
            <a:r>
              <a:rPr lang="en-US" u="sng" dirty="0" smtClean="0"/>
              <a:t>Monetary </a:t>
            </a:r>
            <a:r>
              <a:rPr lang="en-US" u="sng" dirty="0"/>
              <a:t>P</a:t>
            </a:r>
            <a:r>
              <a:rPr lang="en-US" u="sng" dirty="0" smtClean="0"/>
              <a:t>olicy</a:t>
            </a:r>
            <a:r>
              <a:rPr lang="en-US" dirty="0" smtClean="0"/>
              <a:t> </a:t>
            </a:r>
            <a:r>
              <a:rPr lang="en-US" dirty="0"/>
              <a:t>– decrease interest rates so that less money is put into savings </a:t>
            </a:r>
            <a:r>
              <a:rPr lang="en-US" dirty="0" smtClean="0"/>
              <a:t>and investments and </a:t>
            </a:r>
            <a:r>
              <a:rPr lang="en-US" dirty="0"/>
              <a:t>more is </a:t>
            </a:r>
            <a:r>
              <a:rPr lang="en-US" dirty="0" smtClean="0"/>
              <a:t>spent on goods and services.</a:t>
            </a:r>
            <a:endParaRPr lang="en-US" dirty="0"/>
          </a:p>
          <a:p>
            <a:pPr lvl="1"/>
            <a:endParaRPr lang="en-US" dirty="0"/>
          </a:p>
          <a:p>
            <a:pPr lvl="1"/>
            <a:r>
              <a:rPr lang="en-US" u="sng" dirty="0"/>
              <a:t>Exchange Rate Policy</a:t>
            </a:r>
            <a:r>
              <a:rPr lang="en-US" dirty="0"/>
              <a:t> – decrease the value of the dollar to increase the number of goods sold overseas.  </a:t>
            </a:r>
            <a:endParaRPr lang="en-US" dirty="0" smtClean="0"/>
          </a:p>
          <a:p>
            <a:pPr lvl="2"/>
            <a:r>
              <a:rPr lang="en-US" dirty="0" smtClean="0"/>
              <a:t>The </a:t>
            </a:r>
            <a:r>
              <a:rPr lang="en-US" dirty="0"/>
              <a:t>more goods sold overseas, the more money that comes into the US </a:t>
            </a:r>
            <a:r>
              <a:rPr lang="en-US" dirty="0" smtClean="0"/>
              <a:t>economy from foreign countries. </a:t>
            </a:r>
            <a:endParaRPr lang="en-US" dirty="0"/>
          </a:p>
          <a:p>
            <a:pPr lvl="1"/>
            <a:endParaRPr lang="en-US" dirty="0"/>
          </a:p>
        </p:txBody>
      </p:sp>
    </p:spTree>
    <p:extLst>
      <p:ext uri="{BB962C8B-B14F-4D97-AF65-F5344CB8AC3E}">
        <p14:creationId xmlns:p14="http://schemas.microsoft.com/office/powerpoint/2010/main" val="728382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inance-guides.net/interest_rates/media/interest_rates.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 y="3672752"/>
            <a:ext cx="863600" cy="9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ttp://dustyhiccup.com/images/stockpresidents/Dollar%20Sign.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l="30449"/>
          <a:stretch>
            <a:fillRect/>
          </a:stretch>
        </p:blipFill>
        <p:spPr bwMode="auto">
          <a:xfrm>
            <a:off x="260350" y="5191800"/>
            <a:ext cx="8636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frazee.k12.mn.us/EL/mediacenter/clipart/government.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flipH="1">
            <a:off x="152400" y="2362200"/>
            <a:ext cx="709140" cy="6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How to Fix Excess Inflation</a:t>
            </a:r>
            <a:endParaRPr lang="en-US" dirty="0"/>
          </a:p>
        </p:txBody>
      </p:sp>
      <p:sp>
        <p:nvSpPr>
          <p:cNvPr id="3" name="Content Placeholder 2"/>
          <p:cNvSpPr>
            <a:spLocks noGrp="1"/>
          </p:cNvSpPr>
          <p:nvPr>
            <p:ph idx="1"/>
          </p:nvPr>
        </p:nvSpPr>
        <p:spPr>
          <a:xfrm>
            <a:off x="609600" y="1600200"/>
            <a:ext cx="8229600" cy="4876800"/>
          </a:xfrm>
        </p:spPr>
        <p:txBody>
          <a:bodyPr>
            <a:normAutofit fontScale="77500" lnSpcReduction="20000"/>
          </a:bodyPr>
          <a:lstStyle/>
          <a:p>
            <a:r>
              <a:rPr lang="en-US" dirty="0" smtClean="0"/>
              <a:t>Excess inflation occurs when Americans have too much access to money. To fix this:</a:t>
            </a:r>
          </a:p>
          <a:p>
            <a:pPr lvl="1"/>
            <a:r>
              <a:rPr lang="en-US" u="sng" dirty="0"/>
              <a:t>Fiscal Policy </a:t>
            </a:r>
            <a:r>
              <a:rPr lang="en-US" dirty="0"/>
              <a:t> - the government spends less money to reduce the flow of money into the </a:t>
            </a:r>
            <a:r>
              <a:rPr lang="en-US" dirty="0" smtClean="0"/>
              <a:t>economy.  Taxes are increased to increase the government’s ability to respond to future recessions. </a:t>
            </a:r>
            <a:endParaRPr lang="en-US" dirty="0"/>
          </a:p>
          <a:p>
            <a:pPr marL="274320" lvl="1" indent="0">
              <a:buNone/>
            </a:pPr>
            <a:r>
              <a:rPr lang="en-US" dirty="0"/>
              <a:t> </a:t>
            </a:r>
          </a:p>
          <a:p>
            <a:pPr lvl="1"/>
            <a:r>
              <a:rPr lang="en-US" u="sng" dirty="0"/>
              <a:t>Monetary </a:t>
            </a:r>
            <a:r>
              <a:rPr lang="en-US" u="sng" dirty="0" smtClean="0"/>
              <a:t>Policy</a:t>
            </a:r>
            <a:r>
              <a:rPr lang="en-US" dirty="0" smtClean="0"/>
              <a:t> </a:t>
            </a:r>
            <a:r>
              <a:rPr lang="en-US" dirty="0"/>
              <a:t>– increase interest rates so that more money is put into </a:t>
            </a:r>
            <a:r>
              <a:rPr lang="en-US" dirty="0" smtClean="0"/>
              <a:t>savings and investments.</a:t>
            </a:r>
            <a:endParaRPr lang="en-US" dirty="0"/>
          </a:p>
          <a:p>
            <a:pPr lvl="1"/>
            <a:endParaRPr lang="en-US" dirty="0"/>
          </a:p>
          <a:p>
            <a:pPr lvl="1"/>
            <a:r>
              <a:rPr lang="en-US" u="sng" dirty="0"/>
              <a:t>Exchange Rate Policy</a:t>
            </a:r>
            <a:r>
              <a:rPr lang="en-US" dirty="0"/>
              <a:t> – increase the value of the dollar to increase the flow of money into other countries from the US.  </a:t>
            </a:r>
            <a:endParaRPr lang="en-US" dirty="0" smtClean="0"/>
          </a:p>
          <a:p>
            <a:pPr lvl="2"/>
            <a:r>
              <a:rPr lang="en-US" dirty="0" smtClean="0"/>
              <a:t>The </a:t>
            </a:r>
            <a:r>
              <a:rPr lang="en-US" dirty="0"/>
              <a:t>more goods bought from overseas, the more money that goes out of US economy. This also means that consumers will be able to buy more overseas goods with less money.</a:t>
            </a:r>
          </a:p>
          <a:p>
            <a:pPr lvl="1"/>
            <a:endParaRPr lang="en-US" dirty="0" smtClean="0"/>
          </a:p>
        </p:txBody>
      </p:sp>
    </p:spTree>
    <p:extLst>
      <p:ext uri="{BB962C8B-B14F-4D97-AF65-F5344CB8AC3E}">
        <p14:creationId xmlns:p14="http://schemas.microsoft.com/office/powerpoint/2010/main" val="569048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US has immense power over global finance through the US Federal Reserve System (or just “The Fed”). </a:t>
            </a:r>
          </a:p>
          <a:p>
            <a:pPr lvl="1"/>
            <a:r>
              <a:rPr lang="en-US" dirty="0" smtClean="0"/>
              <a:t>The Fed was created in 1913 as a bank for banks. </a:t>
            </a:r>
          </a:p>
          <a:p>
            <a:pPr lvl="1"/>
            <a:r>
              <a:rPr lang="en-US" dirty="0" smtClean="0"/>
              <a:t>When a bank loans money, it may have to get that money from sources other than its own customers.  The Fed helps ensure plentiful access to funds for loans and investment. </a:t>
            </a:r>
            <a:br>
              <a:rPr lang="en-US" dirty="0" smtClean="0"/>
            </a:br>
            <a:endParaRPr lang="en-US" dirty="0" smtClean="0"/>
          </a:p>
          <a:p>
            <a:r>
              <a:rPr lang="en-US" dirty="0" smtClean="0"/>
              <a:t>One of the most important functions of the Fed is to determine interest rates for banks across the US and beyond. </a:t>
            </a:r>
          </a:p>
          <a:p>
            <a:pPr lvl="1"/>
            <a:r>
              <a:rPr lang="en-US" u="sng" dirty="0" smtClean="0"/>
              <a:t>Interest</a:t>
            </a:r>
            <a:r>
              <a:rPr lang="en-US" dirty="0" smtClean="0"/>
              <a:t> is the money you pay in addition to what you have to pay back to cover what you borrow. </a:t>
            </a:r>
          </a:p>
          <a:p>
            <a:pPr lvl="2"/>
            <a:r>
              <a:rPr lang="en-US" dirty="0" smtClean="0"/>
              <a:t>For example, if I loan you $20 and charge an additional $1 for the service of getting you money when you needed it, I charged a 5% interest rate. </a:t>
            </a:r>
            <a:br>
              <a:rPr lang="en-US" dirty="0" smtClean="0"/>
            </a:br>
            <a:endParaRPr lang="en-US" dirty="0" smtClean="0"/>
          </a:p>
          <a:p>
            <a:r>
              <a:rPr lang="en-US" dirty="0" smtClean="0"/>
              <a:t>The interest rates that the Fed charges other banks helps to determine the interest rates other banks charge their customers.</a:t>
            </a:r>
          </a:p>
          <a:p>
            <a:pPr lvl="1"/>
            <a:r>
              <a:rPr lang="en-US" dirty="0" smtClean="0"/>
              <a:t>By lowering or raising their own interest rates, the Fed causes other banks to do the same, changing your incentive for putting your money into savings and investments. </a:t>
            </a:r>
            <a:endParaRPr lang="en-US" dirty="0"/>
          </a:p>
        </p:txBody>
      </p:sp>
    </p:spTree>
    <p:extLst>
      <p:ext uri="{BB962C8B-B14F-4D97-AF65-F5344CB8AC3E}">
        <p14:creationId xmlns:p14="http://schemas.microsoft.com/office/powerpoint/2010/main" val="363118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Socialism &amp; Communism</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a:t>Socialism</a:t>
            </a:r>
            <a:r>
              <a:rPr lang="en-US" dirty="0"/>
              <a:t> is where the public owns all private resources and there is no private ownership.  </a:t>
            </a:r>
            <a:endParaRPr lang="en-US" dirty="0" smtClean="0"/>
          </a:p>
          <a:p>
            <a:pPr lvl="1"/>
            <a:r>
              <a:rPr lang="en-US" dirty="0" smtClean="0"/>
              <a:t>The </a:t>
            </a:r>
            <a:r>
              <a:rPr lang="en-US" dirty="0"/>
              <a:t>government </a:t>
            </a:r>
            <a:r>
              <a:rPr lang="en-US" dirty="0" smtClean="0"/>
              <a:t>or a public entity directs </a:t>
            </a:r>
            <a:r>
              <a:rPr lang="en-US" dirty="0"/>
              <a:t>all decisions in the economy and determines who is employed where, what products are made, and how much those products are sold for.  </a:t>
            </a:r>
            <a:endParaRPr lang="en-US" dirty="0" smtClean="0"/>
          </a:p>
          <a:p>
            <a:pPr lvl="2"/>
            <a:r>
              <a:rPr lang="en-US" dirty="0" smtClean="0"/>
              <a:t>The public can have a say in how those resources are managed; democracy and socialism can go hand in hand in some circumstances. </a:t>
            </a:r>
          </a:p>
          <a:p>
            <a:pPr lvl="1"/>
            <a:r>
              <a:rPr lang="en-US" dirty="0" smtClean="0"/>
              <a:t>There </a:t>
            </a:r>
            <a:r>
              <a:rPr lang="en-US" dirty="0"/>
              <a:t>are little or no profits or economic incentives, and the production of goods and services in socialism tends to be inefficient because there is no incentive or bonus for producing a superior </a:t>
            </a:r>
            <a:r>
              <a:rPr lang="en-US" dirty="0" smtClean="0"/>
              <a:t>good,</a:t>
            </a:r>
          </a:p>
          <a:p>
            <a:pPr lvl="2"/>
            <a:r>
              <a:rPr lang="en-US" dirty="0"/>
              <a:t>T</a:t>
            </a:r>
            <a:r>
              <a:rPr lang="en-US" dirty="0" smtClean="0"/>
              <a:t>he </a:t>
            </a:r>
            <a:r>
              <a:rPr lang="en-US" dirty="0"/>
              <a:t>outcome is the same regardless of input (unlike capitalism where only the best products and goods are bought and sold</a:t>
            </a:r>
            <a:r>
              <a:rPr lang="en-US" dirty="0" smtClean="0"/>
              <a:t>).</a:t>
            </a:r>
            <a:br>
              <a:rPr lang="en-US" dirty="0" smtClean="0"/>
            </a:br>
            <a:endParaRPr lang="en-US" dirty="0" smtClean="0"/>
          </a:p>
          <a:p>
            <a:r>
              <a:rPr lang="en-US" u="sng" dirty="0"/>
              <a:t>Communism</a:t>
            </a:r>
            <a:r>
              <a:rPr lang="en-US" dirty="0"/>
              <a:t> is an extreme form of socialism where the government has complete control over the economy with no input from the citizenry.</a:t>
            </a:r>
          </a:p>
        </p:txBody>
      </p:sp>
    </p:spTree>
    <p:extLst>
      <p:ext uri="{BB962C8B-B14F-4D97-AF65-F5344CB8AC3E}">
        <p14:creationId xmlns:p14="http://schemas.microsoft.com/office/powerpoint/2010/main" val="58592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Fascism</a:t>
            </a:r>
            <a:endParaRPr lang="en-US" dirty="0"/>
          </a:p>
        </p:txBody>
      </p:sp>
      <p:sp>
        <p:nvSpPr>
          <p:cNvPr id="3" name="Content Placeholder 2"/>
          <p:cNvSpPr>
            <a:spLocks noGrp="1"/>
          </p:cNvSpPr>
          <p:nvPr>
            <p:ph idx="1"/>
          </p:nvPr>
        </p:nvSpPr>
        <p:spPr/>
        <p:txBody>
          <a:bodyPr/>
          <a:lstStyle/>
          <a:p>
            <a:r>
              <a:rPr lang="en-US" u="sng" dirty="0"/>
              <a:t>Fascism</a:t>
            </a:r>
            <a:r>
              <a:rPr lang="en-US" dirty="0"/>
              <a:t> is similar to socialism in that the government has complete control, but also is similar to capitalism in that property is owned by individuals.  </a:t>
            </a:r>
            <a:endParaRPr lang="en-US" dirty="0" smtClean="0"/>
          </a:p>
          <a:p>
            <a:pPr lvl="1"/>
            <a:r>
              <a:rPr lang="en-US" dirty="0" smtClean="0"/>
              <a:t>However</a:t>
            </a:r>
            <a:r>
              <a:rPr lang="en-US" dirty="0"/>
              <a:t>, private businesses only receive economic power if they support the central government powers.  </a:t>
            </a:r>
            <a:endParaRPr lang="en-US" dirty="0" smtClean="0"/>
          </a:p>
          <a:p>
            <a:pPr lvl="1"/>
            <a:r>
              <a:rPr lang="en-US" dirty="0" smtClean="0"/>
              <a:t>Those </a:t>
            </a:r>
            <a:r>
              <a:rPr lang="en-US" dirty="0"/>
              <a:t>that oppose the government lose economic control.  </a:t>
            </a:r>
          </a:p>
          <a:p>
            <a:endParaRPr lang="en-US" dirty="0"/>
          </a:p>
        </p:txBody>
      </p:sp>
    </p:spTree>
    <p:extLst>
      <p:ext uri="{BB962C8B-B14F-4D97-AF65-F5344CB8AC3E}">
        <p14:creationId xmlns:p14="http://schemas.microsoft.com/office/powerpoint/2010/main" val="360275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Marxism</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Marxism</a:t>
            </a:r>
            <a:r>
              <a:rPr lang="en-US" dirty="0" smtClean="0"/>
              <a:t> is an economic system that believes that the value of a good should not be determined by market forces but instead should be determined by the number of hours required to produce that product. </a:t>
            </a:r>
          </a:p>
          <a:p>
            <a:pPr lvl="1"/>
            <a:r>
              <a:rPr lang="en-US" dirty="0" smtClean="0"/>
              <a:t>The more hours required to make a product, the more the individual should receive for that product. </a:t>
            </a:r>
          </a:p>
          <a:p>
            <a:pPr lvl="1"/>
            <a:r>
              <a:rPr lang="en-US" dirty="0" smtClean="0"/>
              <a:t>Products that require few hours to produce should receive a lower price regardless of the scarcity of that resource. </a:t>
            </a:r>
            <a:endParaRPr lang="en-US" dirty="0"/>
          </a:p>
        </p:txBody>
      </p:sp>
    </p:spTree>
    <p:extLst>
      <p:ext uri="{BB962C8B-B14F-4D97-AF65-F5344CB8AC3E}">
        <p14:creationId xmlns:p14="http://schemas.microsoft.com/office/powerpoint/2010/main" val="242391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Economies</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Mixed economies</a:t>
            </a:r>
            <a:r>
              <a:rPr lang="en-US" dirty="0" smtClean="0"/>
              <a:t> are those that are comprised of at least two different economic systems. </a:t>
            </a:r>
          </a:p>
          <a:p>
            <a:pPr lvl="1"/>
            <a:r>
              <a:rPr lang="en-US" dirty="0" smtClean="0"/>
              <a:t>Mixed economies are quite common throughout the world. </a:t>
            </a:r>
          </a:p>
          <a:p>
            <a:pPr lvl="1"/>
            <a:r>
              <a:rPr lang="en-US" dirty="0" smtClean="0"/>
              <a:t>For example, the US has a mix of capitalism and socialism; while much of the US economy is governed by profit or loss, there are socially-owned ventures (such as Amtrak and utilities). </a:t>
            </a:r>
          </a:p>
          <a:p>
            <a:pPr lvl="2"/>
            <a:r>
              <a:rPr lang="en-US" dirty="0" smtClean="0"/>
              <a:t>Few in the US have to build their own roads and power plants.</a:t>
            </a:r>
          </a:p>
          <a:p>
            <a:pPr lvl="1"/>
            <a:r>
              <a:rPr lang="en-US" dirty="0" smtClean="0"/>
              <a:t>While China is a communist country, there are also private business owners as well. </a:t>
            </a:r>
            <a:endParaRPr lang="en-US" dirty="0"/>
          </a:p>
        </p:txBody>
      </p:sp>
    </p:spTree>
    <p:extLst>
      <p:ext uri="{BB962C8B-B14F-4D97-AF65-F5344CB8AC3E}">
        <p14:creationId xmlns:p14="http://schemas.microsoft.com/office/powerpoint/2010/main" val="256772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Macroeconomics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Macroeconomics focuses on how large groups of people, or even how entire nations make economic decisions.</a:t>
            </a:r>
          </a:p>
          <a:p>
            <a:pPr lvl="1"/>
            <a:r>
              <a:rPr lang="en-US" dirty="0" smtClean="0"/>
              <a:t>Macroeconomics focuses on how entire economies can be  managed to maximize economic output. </a:t>
            </a:r>
            <a:br>
              <a:rPr lang="en-US" dirty="0" smtClean="0"/>
            </a:br>
            <a:endParaRPr lang="en-US" dirty="0" smtClean="0"/>
          </a:p>
          <a:p>
            <a:r>
              <a:rPr lang="en-US" dirty="0" smtClean="0"/>
              <a:t>The extent to which there should be a relationship between the economy and government control has always been a contentious questions. </a:t>
            </a:r>
          </a:p>
          <a:p>
            <a:pPr lvl="1"/>
            <a:r>
              <a:rPr lang="en-US" dirty="0" smtClean="0"/>
              <a:t>Some economic purists have argued that there should minimal or no government interference whatsoever.</a:t>
            </a:r>
          </a:p>
          <a:p>
            <a:pPr lvl="1"/>
            <a:r>
              <a:rPr lang="en-US" dirty="0" smtClean="0"/>
              <a:t>Other economists may argue that government regulation and intervention is necessary for an economy to function most effectively.</a:t>
            </a:r>
          </a:p>
        </p:txBody>
      </p:sp>
    </p:spTree>
    <p:extLst>
      <p:ext uri="{BB962C8B-B14F-4D97-AF65-F5344CB8AC3E}">
        <p14:creationId xmlns:p14="http://schemas.microsoft.com/office/powerpoint/2010/main" val="23644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0/0a/AdamSmi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39050" y="4419600"/>
            <a:ext cx="1504950" cy="224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Adam Smith</a:t>
            </a:r>
            <a:endParaRPr lang="en-US" dirty="0"/>
          </a:p>
        </p:txBody>
      </p:sp>
      <p:sp>
        <p:nvSpPr>
          <p:cNvPr id="3" name="Content Placeholder 2"/>
          <p:cNvSpPr>
            <a:spLocks noGrp="1"/>
          </p:cNvSpPr>
          <p:nvPr>
            <p:ph idx="1"/>
          </p:nvPr>
        </p:nvSpPr>
        <p:spPr>
          <a:xfrm>
            <a:off x="304800" y="1447800"/>
            <a:ext cx="8229600" cy="4876800"/>
          </a:xfrm>
        </p:spPr>
        <p:txBody>
          <a:bodyPr>
            <a:normAutofit fontScale="77500" lnSpcReduction="20000"/>
          </a:bodyPr>
          <a:lstStyle/>
          <a:p>
            <a:r>
              <a:rPr lang="en-US" dirty="0" smtClean="0"/>
              <a:t>One of the first to consider the extent to which an economy should be governed was Adam Smith.</a:t>
            </a:r>
          </a:p>
          <a:p>
            <a:pPr lvl="1"/>
            <a:r>
              <a:rPr lang="en-US" dirty="0" smtClean="0"/>
              <a:t>Adam Smith is considered the Father of Economics. </a:t>
            </a:r>
          </a:p>
          <a:p>
            <a:pPr lvl="1"/>
            <a:r>
              <a:rPr lang="en-US" dirty="0" smtClean="0"/>
              <a:t>Adam Smith established the basis for modern economic thought when he wrote “The Wealth of Nations” in 1776. </a:t>
            </a:r>
            <a:br>
              <a:rPr lang="en-US" dirty="0" smtClean="0"/>
            </a:br>
            <a:endParaRPr lang="en-US" dirty="0" smtClean="0"/>
          </a:p>
          <a:p>
            <a:r>
              <a:rPr lang="en-US" dirty="0" smtClean="0"/>
              <a:t>In “The Wealth of Nations”, Smith established the theory of Classical Economics. </a:t>
            </a:r>
          </a:p>
          <a:p>
            <a:pPr lvl="1"/>
            <a:r>
              <a:rPr lang="en-US" dirty="0" smtClean="0"/>
              <a:t>Classical Economics states that economic freedom should be maximized through laissez-faire economic policies. </a:t>
            </a:r>
          </a:p>
          <a:p>
            <a:pPr lvl="2"/>
            <a:r>
              <a:rPr lang="en-US" dirty="0"/>
              <a:t>Laissez-faire </a:t>
            </a:r>
            <a:r>
              <a:rPr lang="en-US" dirty="0" smtClean="0"/>
              <a:t>economics = “Let it be” economics</a:t>
            </a:r>
          </a:p>
          <a:p>
            <a:pPr lvl="2"/>
            <a:r>
              <a:rPr lang="en-US" dirty="0"/>
              <a:t>Classical </a:t>
            </a:r>
            <a:r>
              <a:rPr lang="en-US" dirty="0" smtClean="0"/>
              <a:t>Economics = </a:t>
            </a:r>
            <a:r>
              <a:rPr lang="en-US" dirty="0"/>
              <a:t>Laissez-faire economics</a:t>
            </a:r>
            <a:endParaRPr lang="en-US" dirty="0" smtClean="0"/>
          </a:p>
          <a:p>
            <a:pPr lvl="1"/>
            <a:r>
              <a:rPr lang="en-US" dirty="0" smtClean="0"/>
              <a:t>Laissez-faire economic policies are policies that </a:t>
            </a:r>
            <a:br>
              <a:rPr lang="en-US" dirty="0" smtClean="0"/>
            </a:br>
            <a:r>
              <a:rPr lang="en-US" dirty="0" smtClean="0"/>
              <a:t>have minimal if any interference to the economy </a:t>
            </a:r>
            <a:br>
              <a:rPr lang="en-US" dirty="0" smtClean="0"/>
            </a:br>
            <a:r>
              <a:rPr lang="en-US" dirty="0" smtClean="0"/>
              <a:t>through policies such as trade restrictions, taxes, etc. </a:t>
            </a:r>
            <a:endParaRPr lang="en-US" dirty="0"/>
          </a:p>
        </p:txBody>
      </p:sp>
      <p:sp>
        <p:nvSpPr>
          <p:cNvPr id="4" name="AutoShape 2" descr="data:image/jpeg;base64,/9j/4AAQSkZJRgABAQAAAQABAAD/2wCEAAkGBxQTEhUUExQVFRUXGRgYFxcYGBYYGBYaFxgcGBgYGhUYHSggHBonHRcVITEhJSkrLi4uGh8zODMsNyguLisBCgoKDQwNFAwMDysZFBkrLCwrNywsLDcsKzcsKywsLCs3LCwsLCw3LDcrLCsrLCs3KywsNywsKysrKywrLCsrLP/AABEIARIAuAMBIgACEQEDEQH/xAAcAAABBQEBAQAAAAAAAAAAAAADAAECBAUGBwj/xABAEAABAwIEAwUHAQcDAwUBAAABAhEhADEDEkFRBCJhBTJxgZEGE0JSobHwwRQjYnLR4fEHgpJDorIzU2Nz0hb/xAAXAQEBAQEAAAAAAAAAAAAAAAAAAQID/8QAFxEBAQEBAAAAAAAAAAAAAAAAAAERMf/aAAwDAQACEQMRAD8A9uNKlSNclNSp6agRpUqVAqVKkaBqVMpTVT4riwnqdhQWl4wGtBXxyR18KzcZSje236GgjBJVzeQH61RfPa6XYJJILfnSkntYfKajw3AgHx9Ktfso2qB8PjAdCPT9KOMQVW/ZwD086Qw+sUFn3g3FSeqy8J7edBwsBSTyqLfKZHltQaFKh4S36HaiUCp6YUqBUqcUqB6YUqVA1KlSoFSpUxoFUMTFaNabGW1r6f3qqotJv9+tA+NjbVVThMcyiH+1OcVnJ/PKhKxOVRVcS23Tx/rVD4qjZMqO+g3NWcHACY116ltabg8Bg57xk/0/SrqW0oI4aTs30+1EpU4qBVFSdqlQ8z60ESroxqpj46kqBPdMKGz+FXlYVBx+HBDUGXxHbQQpGa5JT4sb+k1vg1xvbvAnMlR7qSfrD12GEQQCC4YN4VROnFMKeoFSpUqBnpPTUhQJ6eovTigVJ6Ymo4imBPSgDiFz+WqkrFCldBA/U+VPxWLlSdzFZh4hnBbr4f5qi0viEiT4J/UvVbPmOUQ/rWJxXHZ1MmVG2wANyR4VtcKQgIBLuxJ3J0b0bzoNheJqJt6f1o3DrzB2b6Gsrhl87EmO7ZlDb0JHpWuhNQFFImmepCgQDCq2CqrKjWWnFk9P60GlmqCjQcHEJofH8YjCS+IoJG5LUFTtUuCN6J7McVmwik3Qop8rj71n4na/DFnxcOYBem4TiRhcSllApxeUzr8B9XHnVHVVKoU9QPSpqVA1IU9NQMaZ6lSoGoeKqKLVPtBbJ6zQZPaWLzPoB5flq5TtntNs0O4f0/StTt/F5dSX03AL+Nq8/wDaPj3JYlgCANH6nXT0rUHUeySirAWuCpRUfIcvlJNbJ4gqSMrRPpb6GuW9lOIUjAAILh7wGMqH50NaiQoqdCmFwTo90kah3oOj7OxdNI5TJHg3nW5hLFgfzzrl+zsYuykh4lJsf0/vW9w/GBtfv9RUGkDv9ac4lUU8Rslj1vRsEzP1/SoLD1hYeKCVHclrW0rQ4/GZCmvA9S32rP4bhHEGqLuHjMh3Fcx24hGKjPjqKkglkuwAjQXka1d7aUpDAIUYgsSPNq57huFxTipxMdJyicPCSCq2pAF+nhQZHaHs3ihPvcBCsPCZ2xIfVwmSB4gVT9jMXEPEIwlkgDESMr25hbYOBXU+2HbPFDhlrwcmGEglmz4pAu/wp1ifGuY9hOz8XiOJUcVRKMMypmJOgBHh9Ko9xFPVPguIPdUebQ/N/erjVkKlSpUDtTU70qBqVJqagRrJ7VXzARYfqf6VrVz3GK5lqfU+kf0oOU9p+JysQbZi3lfxt6VxvZuCnH4hIW5SnmVaWIZPqRW97aY5sDzBM+Fz+da5XsNahjmOUw8gAib6CtD05CkwlICEJIeBzEiB0S32q3xeGmEpSCT+F/X71xI45YSplEkHMbGCwP0BHpU8HtjGC1yHNuoLyKDvOA7OCEgO5rQ4fBLFz+jeI3muFT7U4qRCQz9XuP60bB9t1k5DhkEgHTzH29amDu/2MAd4+MOfGmKwkFi+tZnYHaxxkM24k3/P0oKOOxDiLBByh2iHYW8qAnFcV3RuyvFx/itDs/FFvOua4/jnxAn5WD9QkEj/ALhWpwuMzEUGxxODmEGqysAMQQIsRUhxookKoOG9p8RaIAzPAe4e3iD1rovZ3sz3PDIBAzHmU2pM/wBvKq/a3YOdQxColIIVl8DAfZ9K1MHiMwADW1+1AXNAaCJBrV4XHC0gjz6EXrHyH/EvVrs5RCmZgr6Ef2/SoNSmpUqB6VKkaBjTGpGomgYmuJ47i2UOukSYv6vXbGvMe3eIlLm720kf4qwcj7S8WFYyukDS9urP+tWeE40YYShAGhaCwsfzrXOducQAvE6KF9OZ3A2qI455JBeHGkgTWh2541OKe6mTp3oaxFg7fbw1+y+zigBnLQAsFYSSYCZBafDwmvO+F4laWYyCCNhykek/Xo1beH7aYysRKUkBIeGupmDl5N/SoNftrsE42IR74uoOyU5EBiwZIPj1/Q/ZnsTjNzYzgWBSCRp3ncR+WrBT7R4nvgpVshJAl8oJYfmtdBwHti62U4S0dSASfVvpQdN2LwKuHSQtSMrwZB/V/wDNS7XxcUqDBOQh3BgkSC4b8FUuN7QTj4bIMOkl9ROZh5g+ANVO0O2MPBwFSFXZL2cAN628agxsRZOKwLpRykvdTkrPrXScHixPT8+1cz2DhcgJMu+7ky/i9dLhCKouBbt0rQ4fGttWPhK12q5h8Qz7/n1qBvaHtH3eEfy1cXgK7QCPe4eGVhRJynK4c/KSI61vcZjA4hKmYNfe/oIrT7M4sKsI3/vVHJ+z/bvaWNiKQjCwyUEZwoLBSToXYb6133Y+BxJUFcQEJCbJQSXO528KreyvC+7XxDhitYW+4kCejfWulFShxTU4FKoE9I0jSegVMaT1EmgRNeT+1qcmIdMqVmHuFEivVia8t9vcP95/uW+xDpI85arB5X2piupdu+58v8/esfFd2dw9aXHycR9VKP12qXYmDz51AlNrX8PQzpWxSVjK+AqZjd9L69Pp0qOFxKklwSNxeR49a6uEnKG0tb4SlQTey0htlNdZArYmChYDoSQz3DB8rssmLg5jsCYUrKRXRx2ItmSCSXSREm/+KtK7WKAFHBN2zPGYQQ4DPQf2E4c4ZdLyhTyXbleQqGnXlOmbsvZjDTi5sje8IGZKwFBaSLLQe+P4hprUGL2f7UqQ2VCncmbAnYvGstWfx3H4mKsZ2SkWSAwvrvXoq/YvAxRnw0fs+J0JOEo9AqUmLaVhcf2CUOlaMqhf88hRVzsPixkSHe359DXSYWNF/WvO+GxFYRIPn+elbuD2wQGInxqDpsHGZbdPzyoysSSBWDwnaPMmzb9Ku/tbrNBn8fwWJxGMnDSpWHhgFS1AB1bAPBsKv4vs2VNl4vELfCpKAB/tDA1ocFgGCL0vaLgcQ4JOGxXqLWoNv2S4EYSFAziBgo/CQO6UjQH1fyroRWT7M8KMPhsIAu6QSbuTJ/OlawrIlSpqVBE0iKgF0s9A5qJVSemoHNeaf6iEZlDqQ3ih5/416UTXlf8AqlxyXGUEkgMQ17SHzWJ0qweXo4Q4i2ElS2nqzk+BIq9lGEuBy5QASA63JOoa6Te7B4erODhgJP8AEXUT/wArsWA5XOg3LCq3FKJvDXjaVDucodCt2gTlZe0F4xSczM3eEupw2J8Sg57xkiQVEv8AvQKmKogONHmS7lTWUS9p63cgriwIZyCGEMGlM30KSXdxBd8izDO7auWIZ3dgbPPeszsph3kEC+/IJAgSGIBGqRsGZW7EdGKC4HGMoKSSgjmCgpWZBuWVG2uxJZ8T3edimXcEG1n0VcNv5uDDuBIWXENZvLLZrWHjl3Ayh6v7Pf6kFBCOKTmEfvUhlCJK0a6ywMGHBA79B4fi8IKQU4iDZSSCR/Q9DXzlh8TAZvOIyp8vtpZgU6fZHbOPwuJnwcQpOokpWCTCg02MsCG0kJmD0n2g9kcQOrBAxBroro410rmE8KUxlII30a/2PpXXezXt7g8VyqI4fH1Qs8iv5Vxdx16G9dDxuBh4o/fYYJGrMfJQ+1RXmBQYI8WovDccUkZjA1v+f4rb7T7DUA+AQvXIpkr8BGVX0rh+K7TUV5Skgi6dfBqo9E7N9okAAG7Vqo7Yw2KlKA6fSvPvY/2fXxuIy1nDQm5TJfQPYGK9O7H9iuFwDmyqxFDVZzN4C1SjX7CQ2BhuGh22eQPQ1oA0wFPWQ4pU4pqCoVfn6VFSqrjiIpYmLQH95XM9qe3OFh43uMNPvVJLLVmCUIVogqY83+LxVb2m9pRglOGnvkF2IgSzPDk/c15N232riJVhkBPNmCkmcynD5wdWUPOb1qQe3f8A9HhYmB7wZg5yqSzqSrVJABm3kxsa8R9suIPvypKTlcGQAzGzh6DwvtOvAQcMgqJLqKVAF0jKPhuwZ3n74vGdo++WcRallRhnEDoW+nSrIjew+MSsBSbbFxkPWS36Mg3ASW4vhnH36PlDxHdI11TLBGIJ9kdlgYSisELNmVIGgjlcOTPpvHjvehgR7wJAYpIcsXAyrndoIcvLqCqKCkk5QDJ0HUdHjnW0aKjvIVBQBhm+/MRIDbqRroie6qpYXEoVDyDDuCe5dL35X8hLpSSLEGnRw3uw3L4HTymOVRCQkC72YjRmJVLOWH/VF4kkgBSwkRF9X3fctqDJS27hoWJmAXadTBmCTAZzLM9yqZWqpNMHl820TKrlJSEydFYZul6COCmJkCdDA1fK3wqL2aWbMElWnWzZgQQIIzixsOWfAvZy6WEzG6QS8qJZUOwxT/Mgu+ZjNNrM12CTKY+mXETr3cLo4UMkkEWjfYQQR1i/mK2uzfa7i8BmxVKSG5Vlw2zu7NaWEaTVDEPiBA7oywwMD4QcPE/24Z+Z6GvDymXFum5YkC8hzfMzaMHY4P8AqIG58IoVYkAKD67GPOuk7B47hONSUnFSpcDJkRmysXLLS+V4h2rypCQxKhpdiSGLF3cBnH0GpoY4nCSoFAxAoFwUsCLsxZ3tNTB7t2Rx+Dw6zhoQAxPLlShTCSUZWSseQPjXY8JxCcRIWggpNiK8K4X2hOPhpClH32Gc6FMxWEljHzQR1cda9E9hO1HUvCNlOpOzjvD6g+RqWK7kU4qKTUhWQ4pqc0qDl8508Pzr+pFQVjxJ/t+Tb60+NjADN0P4/WKw+K7SZ3gAPoGi/l/WKo4X2+w8ZHEHFB/dqCXMPygaGx/oTXIcXxBSnOoutZ5AT3R8zbnQVue0Xax4jEGUsgFk6OBK16ycrDaDXKcdi5iVlmkJHToBp/TxrcRUWfM1r+znApUr3izypsN5uxFv6Vl8NgnEWEiXI8hXY8PwKUHKnZhISz9xSc0KB1FzVGphLlw7BTPlzghrhnIuC0U2NglQlxBA5fdpYqASQVSoTYAmTUMNM2JdQZ8Jbyl2/dljIJ+o1FTaDocuYxlLBJUSQg52duYrSLvesjI7Q4RLyLQwHVRDDQwORUuRYVjHhzKQpTu131DjIeqlWMzo9dSpJDj4e68MQSQzsElwhRYhJMN7x2rO4zgzltu4YzOglN0tAA5WYEBJoxPfLR3khQ3SSHdzOuqr6KO4NEwMUEkp5olJUQTvpD5lJjXGO1XCeomL+JEKJ0Uk33Lkc4WLwqCflLligJSZG4OriJuGcKAoBYU2yqVdruXeXEgnDV0bHPV5CALFmaTLEAG26EXk+8Or0AqObIts0kFklJDgOAHFg+zYYmpYayAygQdWT/tLBjIAV4nBTvIGyhm5sujy6RBNjoj/ALxoztY3Vm8AwNwQCPmGKfIbihIXb4W6GGnR3AYnwwurl8cEwxeB8SpDARZ2AQz3z0FTj8YQA7X5i5Z3SDLPdRFD4PDhz8Ts7yzF3H56uIFlKNiD4swgWFrabXtV/h8LMRo5DFlRJNwemJ+OTQJb4eVSSQRPqot5MAba10nZvbykozoVkUlSCkg91iE38PUP1rJ4rBSXYMndiYb6xlPilW4qgHSSkjvN6hUn1BqD6T9j/aNHGYOYRiIYYidQdC2xY/XaugBr507A7VxcBXvMJRSpLyTBAZkq+HLYMW8nSD7f7Ie0A4zBC2CVphaAQWO46GsWK3aVKlUHm2NxQDJdwIvI0ri/a3tHIk4aDzEMZsIuGIc7bVV7Z9pil04RD/Eq4BmAdTP2rAQv3qyVyLl3JU/UO38x61uQQ4l0oAEZgzwMqRdRIl7eAbSsfHWFEZQwED66/gq9x3F5iQDBuRqAzAQIDFhej9idngk4i08oPKD3SRv0cgN1lmqoJ7PcAoMchJUbl2Cerb/hrpsDgC0h7ghs7OH1A8fWJNCw8cD5UiATmyOFQxYaNB2a4mi8IpWIMxPIAkDMVKBbMHJWUYbOwdRbaWFAT9jHw+7MmcqyIOeSVZTc/wCZFLjsUYWXMUqF0qSBcBNwlg9mUjKq/NV3tLEdNiQMqnOZSQFJaXSlA1kt4nWp2ykLwUKE8qLySGEg3blIAAlyEgu9QQ4bjUL7pJncvKkghRyvPO4UguSXGJep4qc4DCSwMA/Cc3cVI5mLAtuhmHPYzjEOytUjU/aM2zeRq9wHH5uXEvuyXLagQXAFncCUMYVRLEwFFzLmf+rBbM+/eUj6G7KUEEWLHWSBAAIkoZ2KenOT3c6RouCl4ff93/MS2cD4idiC/dXyVFYZZ0u4ZmJ3LBwt3zNo7pUWJC0kKvFYQWCkt0Ly8ywD6KJEl91DnoJ4gghOIBoyi5d4BvI7pcfKRq401agZikwGBaWCWZZHdSow/L8ybQxcMKEh0yqQrXlDHMZUQGZ30z2AVFJ1SzGRchu8ASNBY/8A1L3NC4pWUN8W0kg6kg2I5vNZ2NRxuEWIQVKDaGzzIBazmHB9QBK4PEJ7uWYkD7np+PNEOFHN0Ea6sGj8+1dBwvDEgKfm0AcgkmA0ky0ByW6Vm4XC5Q1ydQCRMQId5bcgCxLzCcRMYeJlDWLawQCJY8o6yLA1Ba96lJyqGQ8oJICkQSlRChLMT6HaRcYnkSsEO4lOU3Skl26vHVqGMzkqUVEtJAA6BL2DdId9qkghMtB7wZnEl5DvJZ9CN6C1i42RLi7ONSGhM+JcEaTdNei/6LFedZJJT7sO+4VE+Z/L+YcSHwAzswGrd4OWNp/T5jXqP+izA425Sj7l286l4PV3pVEGlWFfNXEdmJKswUwkklmTNw++x/tWJ2hxoVyI5cOwhn/mAM6ua0e0eKCkDDBPMylkwp5DFTQNBowHQ1krQdA8OfSSz333roiGHgEkJEEli+mrnZmJfaupTgJSMqgMoZNjrEJBcrdT5Q5jyrL7H4Zv3hhgyS7Ebl3sC9mtcB1J2FJOzMGVBBKWDpOXKQnm7ubDTqQZNBFamjKUW+TDLgsUsE5xmDM5Q+16v4WJkSljzF8pZWZT8wUls2IrWU5dOYNVLhsV5SDcF055IhX/AKaA9g+VbObyaWGsMWIylwogpKSSQoZlJWEO7t7zExDIOUuQYJ8SrMM12zAKOXMHZY5iVsrmP/USS0qBsy8Q5CIIcgk6E5nCjACiCYUoqIEhY50wxQSoSzwmCGSTAEJUUsrupThC4ddDSQBsSFAbEByQIYAOHSBkBucMyQy+Nw+cNq2j7ocMJu1hawZqocU4JIdJhQuJ3cE7iX6y7nQ7SMuGnQMXYl4cj4RLq6lTPQeMQwCg10kwBBAIYFrka7FiqTVGrwHHheGFOxaWISQRdQZHLKmF2zG6FcpMVQBIAc/qCRGdEc7BtMqQX5F1z3B8ScHFg8hIccwHQ6EEPB662O7iYkCXSzDfKAUiBiNYq6N/D3ADxLJ5hlYZp/d/KkvIYXKi8az/AOpQ/dh2ALSDDuEmT3NSQCD/ALnDYlETikYaXUNH5juS0rBcEA7uQbkLIf8AiXAHwPu3xfEsAQw8FKCQipTM58bwTKiMyszAQxDuG7wSVQxTAuNxLaBuVIBEAQZyvZqfEJAiXHVL+PdYliP5UnXDkSw5SP4r2eWJJSCzNJfoLUBOJxd5kXZyC26idEWGmwmL3HjA8wYTuHADxm8TUscs0NIP9mcaMlhqlhCQaH3ZggWkEMA9iohuVGhDaMGISYF9DL+cksNO8ZbupsGerx2JpbpP23lt4q2oZRrDgSd2kFtlaGVbu2ZjKzHoHGn2FqDRw5wUAmHbT5/6H807T2L4XjMJeDj8PhqWhTC6GUkqZYLkEGPpXCILgCdf1O1uYR47165/pP2oFcOrDJGbDWSBAZKpts96UemYSnpVWwsT8j8/BSrmr5zUsKgh3tAZjd9v0oOHgJUoMN9WZiYiPtqetVV4ukADYW8djReAxefcz1b+pb8NdEaiF2skAGCNGeWIYENYp05kJ79j3kAGSbBnKmeAnLPeUOVASPmLVm8RjS41Zr3uC7Es725jLQ6y/vSQoCBqOVniSnNlcbKUfieg0BigloUoyCWWVxB5yvELo1ypSCm1EKgVBTlxu5U14U+dIYq7vuk3Be1Z5xSwbobnKLkORkwxLgPAdmNGQpr2LnRmzQZCQzKLFQABsqgLjLADNFo3KLMwDlrO5+TE1rgdSbAvJ5SAMwUDmZjcRonDoikOTYO468wEOZbmBblB/wDkvUFp9I6tqBAg850UbcqaCnxCXY/MQTc5viNySe6oOVKN7aCyOkgagW1cpkM/2U7d5dhdxHMXzF9TmbOYZypnBjMzzkuK2MnlJEgzFlX8Qe6zkk7qXQZeIgFOUkFVhZrjW2+s3qxwPG8mVXeSX8R5+Ybq/wAz00qdQa5I39Xk/fytVfE7x8T016VRvYKycESSXJYlW5iBMKa/xn5jlMbB5OzvdxqCDKwDu8sMRTVVqORCdgAbm3lBdQGsf9x2IS5cMNiHKQANQDKjpqbkkKgEssX2cy4doEsNQTMuHuFAjSl1M1htoAxPdNgHdyzQ7OUVtKbQI2SkEBw8OzzLCYBTLASHKoPkk2lRsrx8SPCgnjE5gGL3IY97bKGIL8reCRNI4hdwdtWtacwE5cMv4H5RQwFEkMHdm5fBu6JdvE5upDYhbdr6Q7FyMu2U+IBuQAEMdTJhiWYNlfYRJGh6Pl61RQnW4H6/3/TzNjSqGfoxd4Pl06+sAnzMM8nf0/t50aicF+9sUsGbl0P+7MPStv2F4w4PGBpSp0MSJTpfUf2rnTjZCoAEgynVwpiAdyyhO71q+yKh+0IK+qrO+jA6+IO/jUHumDxQt+fn6eFKsfhOIJGka/UsRr5elqVYV4GpQP8AT9fz/NnspIK+jS/1B/OlU8RcmTf+9qPwLhXiCxfadPvWxo8WgZnhgC5MWeCQ5Je4DtZ7gSwsN0gsHlu6G1AEHL8LBIKuoua6XK2BGhLCSLEMLDSPKXqzxC4KtGiwgfxbGe7yu0nQh8ZRcGbuC3MHILut1wVSQ3ekxQUcTqAqHIDzmyu4ykl2fmgkPzARVcANITmdy7nRpzHKCQ6ZdyzJoOMs2EpG8jcQQz5VGGUYgUGivtBASLi4DEMbDvAtsWTmm9BVxJkAczFgHDZbskgqAZhAGvSqKE94G7MSfApY2IDgd5SRPdo2IHZpCsxA0LglwnKxkKsjS9BYGM+gYkh2DFmLFnCt5KiPlomI5BfZ5PhOex2zHdkg6UsM5nLyxc3tlFyS4kwVKHRN6IMZQZvEXO7kMX0bMC//AMlBmmPW3l/c9fC9Sw0p95MB/v6a0iqXDBxtBZtr2e2nmA8Qp1GPLw/xVG1hYmbE1LDc6xDaModIh3an4g5izXuGH8yhL/Eptr6Zqq9nwkmGjXxFh4HqxLB6kcQyAx0NrnoNg5nZtJgfEWT1bWSeYvcyyruwjquZYIYPFn0vfUxKn6EnZIIEkkgCxm4iGgb3jro4owU0z0YdHFgP4NdBZgEhPMHDfTR2AA5j8qOkMbKcONiQ0G+4i4uXeSJmXuYlnaQdRrsR/Fsn6eNVzJ2sGc7EfN1/HkE3i0teGcywI0R0ZtGIIB5aEeZFv7akXgwRu4veAbg3a/n56kqNAx0u7aDq8Ei2lriqEouh5BSQPJXMnUWKVf8AOrPZfE+7xkLuBfqO6YZ29aBgCVJ3TFrp/eW65SPPV3LIRBP+IYab/wCNBUHs3Z+KlSQoQCI6ki89P11pVzfspxyvcoBva5hv8D8FKsq8xfpbyPj+dKngLyqB2I2+/wCtMtHj+bU6Uuw1jy/tpWhqcDhgkkMHJFnhi4YEdSxhhLAHM/FEgtsQFSSXskEjwEJDxAAmioTlQCOgaBrBJsBq58ahjnZv06wTG5fd1FIZJgoLSYg65PGCySkHUSEB+aVVDIALxZujFoBEZVPcDlLvVpQe4Zw8DQ2j4kg+7uyYLA0NofR3IghpghmYKCgP5hFVAB8OUT8PjHdKUzzJL+7SL96pAuA0gmOrEKbUFXMYPvDHdp1C7l3vqDaTvIRdxJioqS5LF7gauJZMB1CBAgfLVCII3ch5DmBeXMN5T3abExLGGJL+IVuXCiQTqs/apYynnR36avJcZmKYAUb2oWMGBPxEMbg6guSSpmbvEaQaCLOXPqbuOp8dWJi0UDikyDvHp/n8sDJVYMdYaw+4+g+whxdx5/dvwuaCeHxBAYHdjsYD7WS77/RyprWuBs++hLD6dGFdI/p9Xoi1fnjP2b18KA/DCHMnrqNpiS79Ar+KjYigTa9rHXmUSdyCG+7nNXTZz4vF7JD6MB9PA0YKL+FjJ7vKPqfyxgfFxDN5eXVLkkbRA/O6NIjVi+42eZFlP+czrZtNtI2gm0Dp+r5QRp4DLDeJ2IHVjcuxTYQa5+g0nobj8+IwS23n1j4h/Kb/AE7qQHF/oeugJ+bbXyVJCoiSLDV4sINwN7amxDhR7whuYdJBb0UPr4qSRDps3m0QW65r7el3C4ROoGbWS4IhgX+ulzaagGzllMCWGoZvQ3GtB2Xs0lsMM7kEtqTDR4sP80qh7MYr4SdJIHjJDafh3lVFcIteg+0v4+dT4cSDF/HWoqGmun09PGp4BZvy9qovqW7dCTc8pY+m8T4Q0Cl1FhFhpZyb+cy17l6lw4Y+TBj5sDeHsPM03CqJAc9J1AM3gC42fQl6iGyBpl2LB3Jl4EkkhY1NqgE9QbySwe0m10otuJo60Gzl46wm6igl8oIBdRSGJih4anDkFOjkm9k8wBiYyj4YGtUV1JDAjoQLMNCQqwPJKoiM1QxERE2jRgAzg30lbCYTV3EDhzcczBgx1JksZBJdSmSXKaq4mKAGALOL2Bmw1LOP9qZoAu3N/LvZiwfvEZS0ZUxUCkPOws0w+kWy71IKifADSXkjU5mPmangjUktbrAkODdsrgTElNANWHfS92vBibuGZiXbcNW4omD1v1v+fYRV1WGNpEQOhcAAb6Dr1NA4hHIfL89NvGXgKyVeX5v4N9adOp/HP4agRRsFEta/596oMk/qfHKOnV5/A+Ev6NJ2SCWkHXp/SooQSADbKTF2cXHi1/6UbCw2BFu6DDTqC06G5+toBrwz1O5Y6SfqoevqUQR08TAfcSOVPp0DTCXIdhLgxqr+bafrqSUEhmiR01QR9wPp5BIEa3gMWlsv8Im+up3JpyiWAJuGE/NsToBYCNALl3Y66dQh7Ke4G87mpJwyRAJHn8WbVSSO8pOurv8AGAEhSxAIi2pZzuxJDDQabyXB4VyWJcB5uZmNbqM7UQj8/wB2YEBxudNTacsyGhiCxDbpIkafRPpAAbHs/jEDLEPsZazGLs82jWlVLs4NiJ3s9jLtpafp5U9RWCqR9fz+vhQsM+mvqz1oDCcMJ9WG33/Hegp4M3bUavZxbWA9AXgg462s5IeHGt7eVqtYeGwB8C50JscwedcwclmSBei8FwSlJgOS8xprOka+OhrUHBkJANg0SCc1pul4s6lAaJoMhXDklhmYFykOGN5SHYkBQdZUosIFLGw2DvmBcODCg5zMu5PehMTJeK3T2eSl2gaDKAlzZi6QI1CnJ7pM0FXZygwyzsQolwIBErJdBAteMtBzmIlRMMW6ADVugHeAfcRSPDqUwsYILFyCxcC7S7kgXrcVwTWDgbM4jNBDpSWylwVKdNR/YC5GUmQogCGvmKTBljmxS3MWSaqOfPDMHYTrcMHdvmZlWZMB1GnRhMIFyBrc2EDf4Uj4Y3reVwbjckpBJcubpdV1FsoypnvNlqseEJMRoE6nldQ5TdrpSdedVBlKRd40FvFmtG1ge8SYqrjpdOo22nUk6n6N4tpcTwhILatzAhmh5AHLpDCCz3pY3CkIdg0bOGmQY32hnZxQYuHhbvex1kR9aLhpZ/At5lv0q5iYJBDMNbjbMGyh/l63sxyywuGJhmhDOGcE2dnN3tbpBACQ5IhnSl48dSB9evWj4aXALQMy+jWAmNBp5fCLCeGIWki+ZZIF+UkQ5e43FjLgkL9lOVx/7T62dw3kN9osKKr4eGYv8DEPsbMB99/EHwhActALvEJUQe8P00s83EcJLCOdOhcZUO0AkF0m59ZImnhy0u7C7vKSHM35hp8Qu/7wK3u4a+m9sid/Fo0MQU0PKRLdZAYxmeU/wm7i9w+bVGCTLAiXYZvmt0jD1+We4RBfCM8MA4NhbOBdA006dOSCgQBDszsREMRZz8ohifPvNk7w+jFnzbMNX0+aruJhm28XfRYBDKZ59DoC5IeziXYF9RI62jTJYDSBDgHBSwSQovfTe7nwLnwEWpVe4Xgjp/CRvsG6sA3jcilRGnh8MiORNlaD5RUuE4dHvSMqWYaClSqKfAwkgoAAAezDatvAQHMDu4f/AHMVeuu9NSoLRQAVsAMqVFLBmO42MCanhYCc4TlSwSkgMGBOUkt4kmlSqBe4TlUcqXDMWDjnaD4VnYmCn3gTlGUcMVgMGC2bOB83W9KlQBxsFOZ8oclIMCQQtx4GhLwUnFYpBHvAlmDZRhuE/wAoMtvSpVRmIwwpacwCnSl3Dv8AvWl7xFNxeCkJWMoYJDBhH7sq/wDKfGaVKqMzAD42EDIKkuDILpS7jrV7HQEpQQACQhyAxLYS1CfEA+IFKlRFRKQEQG5CI294sN6JSPIbUdKB70Bg37PbTuA28ZpUqKLhpBxQCHHvFBjIbKQzeAA8qvnh0cvKmQHgajh3/wDNf/I701KoJcFgpN0gwvQfKg/dSz/uO9We1uHQnNlSkSqwA/6y0/8AjHhFKlQZ/DlykGQfduDIL8xcauZ8aIgMUgQGTAjTD/8A0r/kd6alQb+BhJ92IFnsLlYBPi0UqVKg/9k=">
            <a:hlinkClick r:id="rId3"/>
          </p:cNvPr>
          <p:cNvSpPr>
            <a:spLocks noChangeAspect="1" noChangeArrowheads="1"/>
          </p:cNvSpPr>
          <p:nvPr/>
        </p:nvSpPr>
        <p:spPr bwMode="auto">
          <a:xfrm>
            <a:off x="0" y="-1790700"/>
            <a:ext cx="25050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7162800" y="6627168"/>
            <a:ext cx="1479892" cy="230832"/>
          </a:xfrm>
          <a:prstGeom prst="rect">
            <a:avLst/>
          </a:prstGeom>
        </p:spPr>
        <p:txBody>
          <a:bodyPr wrap="none">
            <a:spAutoFit/>
          </a:bodyPr>
          <a:lstStyle/>
          <a:p>
            <a:r>
              <a:rPr lang="en-US" sz="900" i="1" dirty="0" smtClean="0">
                <a:hlinkClick r:id="rId4"/>
              </a:rPr>
              <a:t>Source: en.wikipedia.org</a:t>
            </a:r>
            <a:r>
              <a:rPr lang="en-US" sz="900" i="1" dirty="0"/>
              <a:t> </a:t>
            </a:r>
          </a:p>
        </p:txBody>
      </p:sp>
    </p:spTree>
    <p:extLst>
      <p:ext uri="{BB962C8B-B14F-4D97-AF65-F5344CB8AC3E}">
        <p14:creationId xmlns:p14="http://schemas.microsoft.com/office/powerpoint/2010/main" val="2030457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259</TotalTime>
  <Words>2293</Words>
  <Application>Microsoft Office PowerPoint</Application>
  <PresentationFormat>On-screen Show (4:3)</PresentationFormat>
  <Paragraphs>223</Paragraphs>
  <Slides>35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35</vt:i4>
      </vt:variant>
    </vt:vector>
  </HeadingPairs>
  <TitlesOfParts>
    <vt:vector size="37" baseType="lpstr">
      <vt:lpstr>Arial</vt:lpstr>
      <vt:lpstr>Clarity</vt:lpstr>
      <vt:lpstr>Macroeconomics</vt:lpstr>
      <vt:lpstr>Micro vs. Macro</vt:lpstr>
      <vt:lpstr>Capitalism</vt:lpstr>
      <vt:lpstr>Socialism &amp; Communism</vt:lpstr>
      <vt:lpstr>Fascism</vt:lpstr>
      <vt:lpstr>Marxism</vt:lpstr>
      <vt:lpstr>Mixed Economies</vt:lpstr>
      <vt:lpstr>Macroeconomics</vt:lpstr>
      <vt:lpstr>Adam Smith</vt:lpstr>
      <vt:lpstr>Invisible Hand</vt:lpstr>
      <vt:lpstr>Risk vs. Output</vt:lpstr>
      <vt:lpstr>Economics vs. Human Welfare</vt:lpstr>
      <vt:lpstr>American Economic Power</vt:lpstr>
      <vt:lpstr>American Economic Power</vt:lpstr>
      <vt:lpstr>American Economic Power</vt:lpstr>
      <vt:lpstr>Challenges to Smith</vt:lpstr>
      <vt:lpstr>Depression or Recession?</vt:lpstr>
      <vt:lpstr>Depression/Recession</vt:lpstr>
      <vt:lpstr>Hitler vs. Smith</vt:lpstr>
      <vt:lpstr>Hitler’s Economics</vt:lpstr>
      <vt:lpstr>FDR vs. Smith</vt:lpstr>
      <vt:lpstr>FDR &amp; Hitler</vt:lpstr>
      <vt:lpstr>Keynes</vt:lpstr>
      <vt:lpstr>Keynes</vt:lpstr>
      <vt:lpstr>The Gold Standard</vt:lpstr>
      <vt:lpstr>Strong vs. Weak Dollars</vt:lpstr>
      <vt:lpstr>Rampant Currency Devaluation</vt:lpstr>
      <vt:lpstr>Bretton Woods Conference</vt:lpstr>
      <vt:lpstr>The US Dollar Reigns Supreme</vt:lpstr>
      <vt:lpstr>Macroeconomics Today</vt:lpstr>
      <vt:lpstr>Inflation vs. Recession</vt:lpstr>
      <vt:lpstr>Recession vs. Inflation</vt:lpstr>
      <vt:lpstr>How To End a Recession</vt:lpstr>
      <vt:lpstr>How to Fix Excess Inflation</vt:lpstr>
      <vt:lpstr>The Fed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WUHS</dc:creator>
  <cp:lastModifiedBy>Cassie Crouch</cp:lastModifiedBy>
  <cp:revision>66</cp:revision>
  <dcterms:created xsi:type="dcterms:W3CDTF">2014-01-29T18:38:55Z</dcterms:created>
  <dcterms:modified xsi:type="dcterms:W3CDTF">2016-09-23T12:47:13Z</dcterms:modified>
</cp:coreProperties>
</file>